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1" r:id="rId1"/>
  </p:sldMasterIdLst>
  <p:notesMasterIdLst>
    <p:notesMasterId r:id="rId108"/>
  </p:notesMasterIdLst>
  <p:sldIdLst>
    <p:sldId id="256" r:id="rId2"/>
    <p:sldId id="277" r:id="rId3"/>
    <p:sldId id="259" r:id="rId4"/>
    <p:sldId id="260" r:id="rId5"/>
    <p:sldId id="262" r:id="rId6"/>
    <p:sldId id="264" r:id="rId7"/>
    <p:sldId id="265" r:id="rId8"/>
    <p:sldId id="266" r:id="rId9"/>
    <p:sldId id="344" r:id="rId10"/>
    <p:sldId id="422" r:id="rId11"/>
    <p:sldId id="352" r:id="rId12"/>
    <p:sldId id="353" r:id="rId13"/>
    <p:sldId id="354" r:id="rId14"/>
    <p:sldId id="355" r:id="rId15"/>
    <p:sldId id="356" r:id="rId16"/>
    <p:sldId id="357" r:id="rId17"/>
    <p:sldId id="358" r:id="rId18"/>
    <p:sldId id="359" r:id="rId19"/>
    <p:sldId id="360" r:id="rId20"/>
    <p:sldId id="361" r:id="rId21"/>
    <p:sldId id="362" r:id="rId22"/>
    <p:sldId id="363" r:id="rId23"/>
    <p:sldId id="364" r:id="rId24"/>
    <p:sldId id="365" r:id="rId25"/>
    <p:sldId id="366" r:id="rId26"/>
    <p:sldId id="367" r:id="rId27"/>
    <p:sldId id="368" r:id="rId28"/>
    <p:sldId id="369" r:id="rId29"/>
    <p:sldId id="370" r:id="rId30"/>
    <p:sldId id="371" r:id="rId31"/>
    <p:sldId id="372" r:id="rId32"/>
    <p:sldId id="373" r:id="rId33"/>
    <p:sldId id="374" r:id="rId34"/>
    <p:sldId id="375" r:id="rId35"/>
    <p:sldId id="376" r:id="rId36"/>
    <p:sldId id="377" r:id="rId37"/>
    <p:sldId id="378" r:id="rId38"/>
    <p:sldId id="379" r:id="rId39"/>
    <p:sldId id="380" r:id="rId40"/>
    <p:sldId id="381" r:id="rId41"/>
    <p:sldId id="382" r:id="rId42"/>
    <p:sldId id="383" r:id="rId43"/>
    <p:sldId id="384" r:id="rId44"/>
    <p:sldId id="385" r:id="rId45"/>
    <p:sldId id="386" r:id="rId46"/>
    <p:sldId id="423" r:id="rId47"/>
    <p:sldId id="257" r:id="rId48"/>
    <p:sldId id="267" r:id="rId49"/>
    <p:sldId id="268" r:id="rId50"/>
    <p:sldId id="291" r:id="rId51"/>
    <p:sldId id="293" r:id="rId52"/>
    <p:sldId id="292" r:id="rId53"/>
    <p:sldId id="269" r:id="rId54"/>
    <p:sldId id="345" r:id="rId55"/>
    <p:sldId id="270" r:id="rId56"/>
    <p:sldId id="287" r:id="rId57"/>
    <p:sldId id="272" r:id="rId58"/>
    <p:sldId id="273" r:id="rId59"/>
    <p:sldId id="274" r:id="rId60"/>
    <p:sldId id="275" r:id="rId61"/>
    <p:sldId id="290" r:id="rId62"/>
    <p:sldId id="346" r:id="rId63"/>
    <p:sldId id="278" r:id="rId64"/>
    <p:sldId id="347" r:id="rId65"/>
    <p:sldId id="279" r:id="rId66"/>
    <p:sldId id="280" r:id="rId67"/>
    <p:sldId id="281" r:id="rId68"/>
    <p:sldId id="282" r:id="rId69"/>
    <p:sldId id="283" r:id="rId70"/>
    <p:sldId id="284" r:id="rId71"/>
    <p:sldId id="285" r:id="rId72"/>
    <p:sldId id="387" r:id="rId73"/>
    <p:sldId id="388" r:id="rId74"/>
    <p:sldId id="389" r:id="rId75"/>
    <p:sldId id="390" r:id="rId76"/>
    <p:sldId id="391" r:id="rId77"/>
    <p:sldId id="392" r:id="rId78"/>
    <p:sldId id="393" r:id="rId79"/>
    <p:sldId id="394" r:id="rId80"/>
    <p:sldId id="395" r:id="rId81"/>
    <p:sldId id="396" r:id="rId82"/>
    <p:sldId id="397" r:id="rId83"/>
    <p:sldId id="398" r:id="rId84"/>
    <p:sldId id="399" r:id="rId85"/>
    <p:sldId id="400" r:id="rId86"/>
    <p:sldId id="401" r:id="rId87"/>
    <p:sldId id="402" r:id="rId88"/>
    <p:sldId id="403" r:id="rId89"/>
    <p:sldId id="404" r:id="rId90"/>
    <p:sldId id="405" r:id="rId91"/>
    <p:sldId id="406" r:id="rId92"/>
    <p:sldId id="407" r:id="rId93"/>
    <p:sldId id="408" r:id="rId94"/>
    <p:sldId id="409" r:id="rId95"/>
    <p:sldId id="410" r:id="rId96"/>
    <p:sldId id="411" r:id="rId97"/>
    <p:sldId id="412" r:id="rId98"/>
    <p:sldId id="413" r:id="rId99"/>
    <p:sldId id="414" r:id="rId100"/>
    <p:sldId id="415" r:id="rId101"/>
    <p:sldId id="416" r:id="rId102"/>
    <p:sldId id="417" r:id="rId103"/>
    <p:sldId id="418" r:id="rId104"/>
    <p:sldId id="419" r:id="rId105"/>
    <p:sldId id="420" r:id="rId106"/>
    <p:sldId id="421" r:id="rId10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120" d="100"/>
          <a:sy n="120" d="100"/>
        </p:scale>
        <p:origin x="-15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notesMaster" Target="notesMasters/notes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DF0D5B-20D0-451E-9929-01DD41229F26}" type="datetimeFigureOut">
              <a:rPr lang="en-US" smtClean="0"/>
              <a:t>2/12/2025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CC7F4D-9CA9-4790-89E1-1D1A31B2E332}" type="slidenum">
              <a:rPr lang="en-US" smtClean="0"/>
              <a:t>‹#›</a:t>
            </a:fld>
            <a:endParaRPr lang="en-US"/>
          </a:p>
        </p:txBody>
      </p:sp>
    </p:spTree>
    <p:extLst>
      <p:ext uri="{BB962C8B-B14F-4D97-AF65-F5344CB8AC3E}">
        <p14:creationId xmlns:p14="http://schemas.microsoft.com/office/powerpoint/2010/main" val="1090850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xmlns="" id="{19F9D7A2-2744-43B9-A5C0-440C01C940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xmlns="" id="{E0D6C54A-A76A-4BDF-978E-8A9F28E3AB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532" name="Slide Number Placeholder 3">
            <a:extLst>
              <a:ext uri="{FF2B5EF4-FFF2-40B4-BE49-F238E27FC236}">
                <a16:creationId xmlns:a16="http://schemas.microsoft.com/office/drawing/2014/main" xmlns="" id="{4E8FA24D-84EE-4609-B715-CC076D338D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2D1F9C4-BC16-44C4-8CF8-97163DF2450C}" type="slidenum">
              <a:rPr lang="en-US" altLang="en-US"/>
              <a:pPr>
                <a:spcBef>
                  <a:spcPct val="0"/>
                </a:spcBef>
              </a:pPr>
              <a:t>49</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44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5AB2283-5515-48DC-A632-82424C5468DF}" type="slidenum">
              <a:rPr lang="en-US" smtClean="0"/>
              <a:pPr/>
              <a:t>93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37DC340-4BE7-4DA4-8164-06C0BCCA9B4A}" type="slidenum">
              <a:rPr lang="en-US" smtClean="0"/>
              <a:pPr/>
              <a:t>98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85248F6-1F40-4D30-AA44-6CFC5CF5DD36}" type="slidenum">
              <a:rPr lang="en-US" smtClean="0"/>
              <a:pPr/>
              <a:t>105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D4362E-95F3-46D5-BCCA-EBE27941A7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4508AAA8-8158-4DD3-9AF2-66A1D7AABD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BB6B9577-87F0-46BF-80ED-066090BE3DE9}"/>
              </a:ext>
            </a:extLst>
          </p:cNvPr>
          <p:cNvSpPr>
            <a:spLocks noGrp="1"/>
          </p:cNvSpPr>
          <p:nvPr>
            <p:ph type="dt" sz="half" idx="10"/>
          </p:nvPr>
        </p:nvSpPr>
        <p:spPr/>
        <p:txBody>
          <a:bodyPr/>
          <a:lstStyle/>
          <a:p>
            <a:fld id="{9D71B7EA-F128-49E6-BBB2-547022CFC318}" type="datetimeFigureOut">
              <a:rPr lang="en-US" smtClean="0"/>
              <a:t>2/12/2025</a:t>
            </a:fld>
            <a:endParaRPr lang="en-US"/>
          </a:p>
        </p:txBody>
      </p:sp>
      <p:sp>
        <p:nvSpPr>
          <p:cNvPr id="5" name="Footer Placeholder 4">
            <a:extLst>
              <a:ext uri="{FF2B5EF4-FFF2-40B4-BE49-F238E27FC236}">
                <a16:creationId xmlns:a16="http://schemas.microsoft.com/office/drawing/2014/main" xmlns="" id="{43326FC1-CBFE-40BB-97BF-4DC93D63FE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72CCA99D-0979-4414-957D-9B6FDCF37308}"/>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958023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A1D96B-6C03-49F4-B222-20FA12C2AE6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C4D14292-2BBE-4874-8CD7-1E91A625CCD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498549B7-6134-4DC5-9F8A-A42B839A5886}"/>
              </a:ext>
            </a:extLst>
          </p:cNvPr>
          <p:cNvSpPr>
            <a:spLocks noGrp="1"/>
          </p:cNvSpPr>
          <p:nvPr>
            <p:ph type="dt" sz="half" idx="10"/>
          </p:nvPr>
        </p:nvSpPr>
        <p:spPr/>
        <p:txBody>
          <a:bodyPr/>
          <a:lstStyle/>
          <a:p>
            <a:fld id="{9D71B7EA-F128-49E6-BBB2-547022CFC318}" type="datetimeFigureOut">
              <a:rPr lang="en-US" smtClean="0"/>
              <a:t>2/12/2025</a:t>
            </a:fld>
            <a:endParaRPr lang="en-US"/>
          </a:p>
        </p:txBody>
      </p:sp>
      <p:sp>
        <p:nvSpPr>
          <p:cNvPr id="5" name="Footer Placeholder 4">
            <a:extLst>
              <a:ext uri="{FF2B5EF4-FFF2-40B4-BE49-F238E27FC236}">
                <a16:creationId xmlns:a16="http://schemas.microsoft.com/office/drawing/2014/main" xmlns="" id="{191BDAB3-0892-4117-81C0-9B8ED0DCB4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43410CC-3326-40A4-BC6C-041E019A519C}"/>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2617796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D9C2B64D-5CEC-4821-AFC7-39130570F9D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E90DDB70-A691-40DE-85B8-51F8CCD7034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824D7E4-932C-4C82-8E72-F1BDF97AB89E}"/>
              </a:ext>
            </a:extLst>
          </p:cNvPr>
          <p:cNvSpPr>
            <a:spLocks noGrp="1"/>
          </p:cNvSpPr>
          <p:nvPr>
            <p:ph type="dt" sz="half" idx="10"/>
          </p:nvPr>
        </p:nvSpPr>
        <p:spPr/>
        <p:txBody>
          <a:bodyPr/>
          <a:lstStyle/>
          <a:p>
            <a:fld id="{9D71B7EA-F128-49E6-BBB2-547022CFC318}" type="datetimeFigureOut">
              <a:rPr lang="en-US" smtClean="0"/>
              <a:t>2/12/2025</a:t>
            </a:fld>
            <a:endParaRPr lang="en-US"/>
          </a:p>
        </p:txBody>
      </p:sp>
      <p:sp>
        <p:nvSpPr>
          <p:cNvPr id="5" name="Footer Placeholder 4">
            <a:extLst>
              <a:ext uri="{FF2B5EF4-FFF2-40B4-BE49-F238E27FC236}">
                <a16:creationId xmlns:a16="http://schemas.microsoft.com/office/drawing/2014/main" xmlns="" id="{7A65632D-BD2B-4496-99DB-999D213385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57271A5-7FA2-4365-91AB-D4F22D7D8246}"/>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4212594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82FE60C-07B7-4BEA-8A7A-CEA10FF10D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42DA85B6-86CD-4B48-80CF-9783F22FD15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B084EAB-F2CD-4EE9-BBC4-E69B932973D0}"/>
              </a:ext>
            </a:extLst>
          </p:cNvPr>
          <p:cNvSpPr>
            <a:spLocks noGrp="1"/>
          </p:cNvSpPr>
          <p:nvPr>
            <p:ph type="dt" sz="half" idx="10"/>
          </p:nvPr>
        </p:nvSpPr>
        <p:spPr/>
        <p:txBody>
          <a:bodyPr/>
          <a:lstStyle/>
          <a:p>
            <a:fld id="{9D71B7EA-F128-49E6-BBB2-547022CFC318}" type="datetimeFigureOut">
              <a:rPr lang="en-US" smtClean="0"/>
              <a:t>2/12/2025</a:t>
            </a:fld>
            <a:endParaRPr lang="en-US"/>
          </a:p>
        </p:txBody>
      </p:sp>
      <p:sp>
        <p:nvSpPr>
          <p:cNvPr id="5" name="Footer Placeholder 4">
            <a:extLst>
              <a:ext uri="{FF2B5EF4-FFF2-40B4-BE49-F238E27FC236}">
                <a16:creationId xmlns:a16="http://schemas.microsoft.com/office/drawing/2014/main" xmlns="" id="{CA426987-C05B-4D87-8CE4-1D75B2ED4C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473D8FB2-C4E5-45A9-8556-329133F0940B}"/>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1326995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E97FB9F-B5BE-4D51-9393-D06EDD99AD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82539E5D-3B27-4A38-A28A-086ACEF9E83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5A24FD28-A2D3-4858-B09E-9CE2B3D9CCE2}"/>
              </a:ext>
            </a:extLst>
          </p:cNvPr>
          <p:cNvSpPr>
            <a:spLocks noGrp="1"/>
          </p:cNvSpPr>
          <p:nvPr>
            <p:ph type="dt" sz="half" idx="10"/>
          </p:nvPr>
        </p:nvSpPr>
        <p:spPr/>
        <p:txBody>
          <a:bodyPr/>
          <a:lstStyle/>
          <a:p>
            <a:fld id="{9D71B7EA-F128-49E6-BBB2-547022CFC318}" type="datetimeFigureOut">
              <a:rPr lang="en-US" smtClean="0"/>
              <a:t>2/12/2025</a:t>
            </a:fld>
            <a:endParaRPr lang="en-US"/>
          </a:p>
        </p:txBody>
      </p:sp>
      <p:sp>
        <p:nvSpPr>
          <p:cNvPr id="5" name="Footer Placeholder 4">
            <a:extLst>
              <a:ext uri="{FF2B5EF4-FFF2-40B4-BE49-F238E27FC236}">
                <a16:creationId xmlns:a16="http://schemas.microsoft.com/office/drawing/2014/main" xmlns="" id="{9E372D4F-DA0E-4A65-8256-773B2BE9F3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E30D923C-D146-4539-A93B-E9A4D11523D8}"/>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342874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24FCFBB-714F-4FD3-8002-DC1ED81026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70AABF6F-52E4-4C2E-8B1D-730E3E53A5B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41C5F26C-B7A1-489A-B2AC-982BC7382A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02D3F863-64BF-4377-9DE9-4BA11A10C475}"/>
              </a:ext>
            </a:extLst>
          </p:cNvPr>
          <p:cNvSpPr>
            <a:spLocks noGrp="1"/>
          </p:cNvSpPr>
          <p:nvPr>
            <p:ph type="dt" sz="half" idx="10"/>
          </p:nvPr>
        </p:nvSpPr>
        <p:spPr/>
        <p:txBody>
          <a:bodyPr/>
          <a:lstStyle/>
          <a:p>
            <a:fld id="{9D71B7EA-F128-49E6-BBB2-547022CFC318}" type="datetimeFigureOut">
              <a:rPr lang="en-US" smtClean="0"/>
              <a:t>2/12/2025</a:t>
            </a:fld>
            <a:endParaRPr lang="en-US"/>
          </a:p>
        </p:txBody>
      </p:sp>
      <p:sp>
        <p:nvSpPr>
          <p:cNvPr id="6" name="Footer Placeholder 5">
            <a:extLst>
              <a:ext uri="{FF2B5EF4-FFF2-40B4-BE49-F238E27FC236}">
                <a16:creationId xmlns:a16="http://schemas.microsoft.com/office/drawing/2014/main" xmlns="" id="{41D4E134-8402-452B-9BB0-BE74B433F9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149B29B3-415F-4FDC-BFF0-3DD3AAAAA504}"/>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3448273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654E703-2BBC-4137-BCFB-A30195D87F5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F4D32297-1E0F-4535-8263-8BE3355272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A56703A8-5DFF-4D30-A0EB-A3CCA242E04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6F7F6B26-E24E-41CA-8B0F-C48D55A57C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F23A1BCB-2624-4E73-B03C-A927C20EED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B3E76234-D4D9-41F6-A6A4-D6868310CFEC}"/>
              </a:ext>
            </a:extLst>
          </p:cNvPr>
          <p:cNvSpPr>
            <a:spLocks noGrp="1"/>
          </p:cNvSpPr>
          <p:nvPr>
            <p:ph type="dt" sz="half" idx="10"/>
          </p:nvPr>
        </p:nvSpPr>
        <p:spPr/>
        <p:txBody>
          <a:bodyPr/>
          <a:lstStyle/>
          <a:p>
            <a:fld id="{9D71B7EA-F128-49E6-BBB2-547022CFC318}" type="datetimeFigureOut">
              <a:rPr lang="en-US" smtClean="0"/>
              <a:t>2/12/2025</a:t>
            </a:fld>
            <a:endParaRPr lang="en-US"/>
          </a:p>
        </p:txBody>
      </p:sp>
      <p:sp>
        <p:nvSpPr>
          <p:cNvPr id="8" name="Footer Placeholder 7">
            <a:extLst>
              <a:ext uri="{FF2B5EF4-FFF2-40B4-BE49-F238E27FC236}">
                <a16:creationId xmlns:a16="http://schemas.microsoft.com/office/drawing/2014/main" xmlns="" id="{F887F71A-2694-41D8-B52F-667DDB5CF70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C3CB96E4-8962-4E95-B546-A0647DE76115}"/>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2883584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D27A345-C2FE-4106-B156-D70FDF42B0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14D23126-A823-4337-9045-4AC6A7E56B87}"/>
              </a:ext>
            </a:extLst>
          </p:cNvPr>
          <p:cNvSpPr>
            <a:spLocks noGrp="1"/>
          </p:cNvSpPr>
          <p:nvPr>
            <p:ph type="dt" sz="half" idx="10"/>
          </p:nvPr>
        </p:nvSpPr>
        <p:spPr/>
        <p:txBody>
          <a:bodyPr/>
          <a:lstStyle/>
          <a:p>
            <a:fld id="{9D71B7EA-F128-49E6-BBB2-547022CFC318}" type="datetimeFigureOut">
              <a:rPr lang="en-US" smtClean="0"/>
              <a:t>2/12/2025</a:t>
            </a:fld>
            <a:endParaRPr lang="en-US"/>
          </a:p>
        </p:txBody>
      </p:sp>
      <p:sp>
        <p:nvSpPr>
          <p:cNvPr id="4" name="Footer Placeholder 3">
            <a:extLst>
              <a:ext uri="{FF2B5EF4-FFF2-40B4-BE49-F238E27FC236}">
                <a16:creationId xmlns:a16="http://schemas.microsoft.com/office/drawing/2014/main" xmlns="" id="{5AF85851-DE36-4351-8282-36BA4A9BC02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26E113CC-C56A-4EFB-8425-2069ED70EBA4}"/>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610349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74F80C03-B126-4D55-ACBD-F8348443D5E3}"/>
              </a:ext>
            </a:extLst>
          </p:cNvPr>
          <p:cNvSpPr>
            <a:spLocks noGrp="1"/>
          </p:cNvSpPr>
          <p:nvPr>
            <p:ph type="dt" sz="half" idx="10"/>
          </p:nvPr>
        </p:nvSpPr>
        <p:spPr/>
        <p:txBody>
          <a:bodyPr/>
          <a:lstStyle/>
          <a:p>
            <a:fld id="{9D71B7EA-F128-49E6-BBB2-547022CFC318}" type="datetimeFigureOut">
              <a:rPr lang="en-US" smtClean="0"/>
              <a:t>2/12/2025</a:t>
            </a:fld>
            <a:endParaRPr lang="en-US"/>
          </a:p>
        </p:txBody>
      </p:sp>
      <p:sp>
        <p:nvSpPr>
          <p:cNvPr id="3" name="Footer Placeholder 2">
            <a:extLst>
              <a:ext uri="{FF2B5EF4-FFF2-40B4-BE49-F238E27FC236}">
                <a16:creationId xmlns:a16="http://schemas.microsoft.com/office/drawing/2014/main" xmlns="" id="{33B56B99-7D5F-4B71-9C00-D605CB1BA08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40561F24-D302-4F6E-B457-055672C04DE4}"/>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3963990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6756B2-671C-4D68-AF4A-F43CE5B2F9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17D6D527-B27F-4EA0-BA0F-2F16B604887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8DECD01D-E84C-42FD-BB28-686F75398F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627DD9F5-79EE-482F-A103-4D1CF17F757F}"/>
              </a:ext>
            </a:extLst>
          </p:cNvPr>
          <p:cNvSpPr>
            <a:spLocks noGrp="1"/>
          </p:cNvSpPr>
          <p:nvPr>
            <p:ph type="dt" sz="half" idx="10"/>
          </p:nvPr>
        </p:nvSpPr>
        <p:spPr/>
        <p:txBody>
          <a:bodyPr/>
          <a:lstStyle/>
          <a:p>
            <a:fld id="{9D71B7EA-F128-49E6-BBB2-547022CFC318}" type="datetimeFigureOut">
              <a:rPr lang="en-US" smtClean="0"/>
              <a:t>2/12/2025</a:t>
            </a:fld>
            <a:endParaRPr lang="en-US"/>
          </a:p>
        </p:txBody>
      </p:sp>
      <p:sp>
        <p:nvSpPr>
          <p:cNvPr id="6" name="Footer Placeholder 5">
            <a:extLst>
              <a:ext uri="{FF2B5EF4-FFF2-40B4-BE49-F238E27FC236}">
                <a16:creationId xmlns:a16="http://schemas.microsoft.com/office/drawing/2014/main" xmlns="" id="{59794C48-94C0-4C7C-ACEA-6B25F451B8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0A6070B-75B7-4B5C-83E8-9AF8716EAFB6}"/>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5527171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A3E4E3A-CAAC-447C-BF1A-29E86F53FA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AD5BF22D-0AE8-4621-885F-BAF27FBC0E4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B4114BFB-A548-4F50-BC88-3EF0DE8BEB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C5C93A49-91DB-4770-B53B-DCBFBCAD98FA}"/>
              </a:ext>
            </a:extLst>
          </p:cNvPr>
          <p:cNvSpPr>
            <a:spLocks noGrp="1"/>
          </p:cNvSpPr>
          <p:nvPr>
            <p:ph type="dt" sz="half" idx="10"/>
          </p:nvPr>
        </p:nvSpPr>
        <p:spPr/>
        <p:txBody>
          <a:bodyPr/>
          <a:lstStyle/>
          <a:p>
            <a:fld id="{9D71B7EA-F128-49E6-BBB2-547022CFC318}" type="datetimeFigureOut">
              <a:rPr lang="en-US" smtClean="0"/>
              <a:t>2/12/2025</a:t>
            </a:fld>
            <a:endParaRPr lang="en-US"/>
          </a:p>
        </p:txBody>
      </p:sp>
      <p:sp>
        <p:nvSpPr>
          <p:cNvPr id="6" name="Footer Placeholder 5">
            <a:extLst>
              <a:ext uri="{FF2B5EF4-FFF2-40B4-BE49-F238E27FC236}">
                <a16:creationId xmlns:a16="http://schemas.microsoft.com/office/drawing/2014/main" xmlns="" id="{6EE3C17E-F473-43C4-A9AB-299DE83472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45CFC915-FCCE-485A-95A6-DAC83061DB47}"/>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3750912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98F8F068-054C-4D95-8CFF-83CB185F37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35D8BEEF-FAC6-40AD-A2AB-B7495C5E0B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758DC9E-F4C1-442C-9224-B1AFF5FA61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71B7EA-F128-49E6-BBB2-547022CFC318}" type="datetimeFigureOut">
              <a:rPr lang="en-US" smtClean="0"/>
              <a:t>2/12/2025</a:t>
            </a:fld>
            <a:endParaRPr lang="en-US"/>
          </a:p>
        </p:txBody>
      </p:sp>
      <p:sp>
        <p:nvSpPr>
          <p:cNvPr id="5" name="Footer Placeholder 4">
            <a:extLst>
              <a:ext uri="{FF2B5EF4-FFF2-40B4-BE49-F238E27FC236}">
                <a16:creationId xmlns:a16="http://schemas.microsoft.com/office/drawing/2014/main" xmlns="" id="{40D90C93-AE45-47FA-97E8-917B37C67C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4F6782C1-52BB-4F3A-9212-4F0ADDA353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29E044-7C00-4D71-9DAE-B4891F44ABB6}" type="slidenum">
              <a:rPr lang="en-US" smtClean="0"/>
              <a:t>‹#›</a:t>
            </a:fld>
            <a:endParaRPr lang="en-US"/>
          </a:p>
        </p:txBody>
      </p:sp>
    </p:spTree>
    <p:extLst>
      <p:ext uri="{BB962C8B-B14F-4D97-AF65-F5344CB8AC3E}">
        <p14:creationId xmlns:p14="http://schemas.microsoft.com/office/powerpoint/2010/main" val="3303018437"/>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E63AAD-BA61-469B-BC1F-2394EEAE17BB}"/>
              </a:ext>
            </a:extLst>
          </p:cNvPr>
          <p:cNvSpPr>
            <a:spLocks noGrp="1"/>
          </p:cNvSpPr>
          <p:nvPr>
            <p:ph type="ctrTitle"/>
          </p:nvPr>
        </p:nvSpPr>
        <p:spPr>
          <a:xfrm>
            <a:off x="938073" y="1098611"/>
            <a:ext cx="10503854" cy="4435497"/>
          </a:xfrm>
          <a:ln w="28575">
            <a:solidFill>
              <a:srgbClr val="C00000"/>
            </a:solidFill>
          </a:ln>
        </p:spPr>
        <p:txBody>
          <a:bodyPr>
            <a:normAutofit/>
          </a:bodyPr>
          <a:lstStyle/>
          <a:p>
            <a:pPr algn="l"/>
            <a:r>
              <a:rPr lang="sr-Latn-RS" sz="5800" b="0" i="0" u="none" strike="noStrike" baseline="0">
                <a:solidFill>
                  <a:srgbClr val="000000"/>
                </a:solidFill>
                <a:latin typeface="Times New Roman" panose="02020603050405020304" pitchFamily="18" charset="0"/>
              </a:rPr>
              <a:t>1. </a:t>
            </a:r>
            <a:r>
              <a:rPr lang="en-US" sz="5800" b="0" i="0" u="none" strike="noStrike" baseline="0" smtClean="0">
                <a:solidFill>
                  <a:srgbClr val="000000"/>
                </a:solidFill>
                <a:latin typeface="Times New Roman" panose="02020603050405020304" pitchFamily="18" charset="0"/>
              </a:rPr>
              <a:t>Embryology of the ear</a:t>
            </a:r>
            <a:br>
              <a:rPr lang="en-US" sz="5800" b="0" i="0" u="none" strike="noStrike" baseline="0" smtClean="0">
                <a:solidFill>
                  <a:srgbClr val="000000"/>
                </a:solidFill>
                <a:latin typeface="Times New Roman" panose="02020603050405020304" pitchFamily="18" charset="0"/>
              </a:rPr>
            </a:br>
            <a:r>
              <a:rPr lang="en-US" sz="5800" smtClean="0">
                <a:solidFill>
                  <a:srgbClr val="000000"/>
                </a:solidFill>
                <a:latin typeface="Times New Roman" panose="02020603050405020304" pitchFamily="18" charset="0"/>
              </a:rPr>
              <a:t>2. Basics of audiology</a:t>
            </a:r>
            <a:r>
              <a:rPr lang="sr-Latn-RS" sz="5800" b="0" i="0" u="none" strike="noStrike" baseline="0">
                <a:solidFill>
                  <a:srgbClr val="000000"/>
                </a:solidFill>
                <a:latin typeface="Times New Roman" panose="02020603050405020304" pitchFamily="18" charset="0"/>
              </a:rPr>
              <a:t/>
            </a:r>
            <a:br>
              <a:rPr lang="sr-Latn-RS" sz="5800" b="0" i="0" u="none" strike="noStrike" baseline="0">
                <a:solidFill>
                  <a:srgbClr val="000000"/>
                </a:solidFill>
                <a:latin typeface="Times New Roman" panose="02020603050405020304" pitchFamily="18" charset="0"/>
              </a:rPr>
            </a:br>
            <a:r>
              <a:rPr lang="en-US" sz="5800" b="0" i="0" u="none" strike="noStrike" baseline="0" smtClean="0">
                <a:solidFill>
                  <a:srgbClr val="000000"/>
                </a:solidFill>
                <a:latin typeface="Times New Roman" panose="02020603050405020304" pitchFamily="18" charset="0"/>
              </a:rPr>
              <a:t>3</a:t>
            </a:r>
            <a:r>
              <a:rPr lang="sr-Latn-RS" sz="5800" b="0" i="0" u="none" strike="noStrike" baseline="0" smtClean="0">
                <a:solidFill>
                  <a:srgbClr val="000000"/>
                </a:solidFill>
                <a:latin typeface="Times New Roman" panose="02020603050405020304" pitchFamily="18" charset="0"/>
              </a:rPr>
              <a:t>. </a:t>
            </a:r>
            <a:r>
              <a:rPr lang="en-US" sz="5800" b="0" i="0" u="none" strike="noStrike" baseline="0" smtClean="0">
                <a:solidFill>
                  <a:srgbClr val="000000"/>
                </a:solidFill>
                <a:latin typeface="Times New Roman" panose="02020603050405020304" pitchFamily="18" charset="0"/>
              </a:rPr>
              <a:t>Congenital malformations of</a:t>
            </a:r>
            <a:r>
              <a:rPr lang="en-US" sz="5800" b="0" i="0" u="none" strike="noStrike" smtClean="0">
                <a:solidFill>
                  <a:srgbClr val="000000"/>
                </a:solidFill>
                <a:latin typeface="Times New Roman" panose="02020603050405020304" pitchFamily="18" charset="0"/>
              </a:rPr>
              <a:t> the ear</a:t>
            </a:r>
            <a:r>
              <a:rPr lang="sr-Latn-RS" sz="5800" b="0" i="0" u="none" strike="noStrike" baseline="0">
                <a:solidFill>
                  <a:srgbClr val="000000"/>
                </a:solidFill>
                <a:latin typeface="Times New Roman" panose="02020603050405020304" pitchFamily="18" charset="0"/>
              </a:rPr>
              <a:t/>
            </a:r>
            <a:br>
              <a:rPr lang="sr-Latn-RS" sz="5800" b="0" i="0" u="none" strike="noStrike" baseline="0">
                <a:solidFill>
                  <a:srgbClr val="000000"/>
                </a:solidFill>
                <a:latin typeface="Times New Roman" panose="02020603050405020304" pitchFamily="18" charset="0"/>
              </a:rPr>
            </a:br>
            <a:r>
              <a:rPr lang="en-US" sz="5800" b="0" i="0" u="none" strike="noStrike" baseline="0" smtClean="0">
                <a:solidFill>
                  <a:srgbClr val="000000"/>
                </a:solidFill>
                <a:latin typeface="Times New Roman" panose="02020603050405020304" pitchFamily="18" charset="0"/>
              </a:rPr>
              <a:t>4</a:t>
            </a:r>
            <a:r>
              <a:rPr lang="sr-Latn-RS" sz="5800" b="0" i="0" u="none" strike="noStrike" baseline="0" smtClean="0">
                <a:solidFill>
                  <a:srgbClr val="000000"/>
                </a:solidFill>
                <a:latin typeface="Times New Roman" panose="02020603050405020304" pitchFamily="18" charset="0"/>
              </a:rPr>
              <a:t>. </a:t>
            </a:r>
            <a:r>
              <a:rPr lang="en-US" sz="5800" b="0" i="0" u="none" strike="noStrike" baseline="0" smtClean="0">
                <a:solidFill>
                  <a:srgbClr val="000000"/>
                </a:solidFill>
                <a:latin typeface="Times New Roman" panose="02020603050405020304" pitchFamily="18" charset="0"/>
              </a:rPr>
              <a:t>Inflammation</a:t>
            </a:r>
            <a:r>
              <a:rPr lang="en-US" sz="5800" b="0" i="0" u="none" strike="noStrike" smtClean="0">
                <a:solidFill>
                  <a:srgbClr val="000000"/>
                </a:solidFill>
                <a:latin typeface="Times New Roman" panose="02020603050405020304" pitchFamily="18" charset="0"/>
              </a:rPr>
              <a:t> of the external ear</a:t>
            </a:r>
            <a:endParaRPr lang="en-US"/>
          </a:p>
        </p:txBody>
      </p:sp>
    </p:spTree>
    <p:extLst>
      <p:ext uri="{BB962C8B-B14F-4D97-AF65-F5344CB8AC3E}">
        <p14:creationId xmlns:p14="http://schemas.microsoft.com/office/powerpoint/2010/main" val="40015425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AutoShape 2"/>
          <p:cNvSpPr>
            <a:spLocks noGrp="1" noChangeArrowheads="1"/>
          </p:cNvSpPr>
          <p:nvPr>
            <p:ph type="ctrTitle"/>
          </p:nvPr>
        </p:nvSpPr>
        <p:spPr>
          <a:xfrm>
            <a:off x="1524000" y="2655735"/>
            <a:ext cx="9144000" cy="854227"/>
          </a:xfrm>
        </p:spPr>
        <p:txBody>
          <a:bodyPr>
            <a:normAutofit fontScale="90000"/>
          </a:bodyPr>
          <a:lstStyle/>
          <a:p>
            <a:pPr eaLnBrk="1" fontAlgn="auto" hangingPunct="1">
              <a:spcAft>
                <a:spcPts val="0"/>
              </a:spcAft>
              <a:defRPr/>
            </a:pPr>
            <a:r>
              <a:rPr lang="en-US" b="1" dirty="0">
                <a:latin typeface="Times New Roman" pitchFamily="18" charset="0"/>
                <a:cs typeface="Times New Roman" pitchFamily="18" charset="0"/>
              </a:rPr>
              <a:t>Basics of audiology</a:t>
            </a:r>
          </a:p>
        </p:txBody>
      </p:sp>
    </p:spTree>
    <p:extLst>
      <p:ext uri="{BB962C8B-B14F-4D97-AF65-F5344CB8AC3E}">
        <p14:creationId xmlns:p14="http://schemas.microsoft.com/office/powerpoint/2010/main" val="268490443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life-worldwide.org/assets/uploads/images/seborrheic-dermatitis-ear.jpg">
            <a:extLst>
              <a:ext uri="{FF2B5EF4-FFF2-40B4-BE49-F238E27FC236}">
                <a16:creationId xmlns="" xmlns:a16="http://schemas.microsoft.com/office/drawing/2014/main" id="{82E8DB06-01EC-40E6-8AC0-871231DB3AE0}"/>
              </a:ext>
            </a:extLst>
          </p:cNvPr>
          <p:cNvPicPr>
            <a:picLocks noChangeAspect="1" noChangeArrowheads="1"/>
          </p:cNvPicPr>
          <p:nvPr/>
        </p:nvPicPr>
        <p:blipFill>
          <a:blip r:embed="rId2"/>
          <a:srcRect/>
          <a:stretch>
            <a:fillRect/>
          </a:stretch>
        </p:blipFill>
        <p:spPr bwMode="auto">
          <a:xfrm>
            <a:off x="7994031" y="1504093"/>
            <a:ext cx="2879064" cy="3849814"/>
          </a:xfrm>
          <a:prstGeom prst="rect">
            <a:avLst/>
          </a:prstGeom>
          <a:noFill/>
          <a:ln w="9525">
            <a:noFill/>
            <a:miter lim="800000"/>
            <a:headEnd/>
            <a:tailEnd/>
          </a:ln>
        </p:spPr>
      </p:pic>
      <p:pic>
        <p:nvPicPr>
          <p:cNvPr id="3" name="Picture 2" descr="Резултат слика за Otitis externa diffusa">
            <a:extLst>
              <a:ext uri="{FF2B5EF4-FFF2-40B4-BE49-F238E27FC236}">
                <a16:creationId xmlns="" xmlns:a16="http://schemas.microsoft.com/office/drawing/2014/main" id="{27857C19-1F65-4ABE-B82D-518EB4361B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703" y="1504092"/>
            <a:ext cx="3024854" cy="384981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Резултат слика за Otitis externa diffusa">
            <a:extLst>
              <a:ext uri="{FF2B5EF4-FFF2-40B4-BE49-F238E27FC236}">
                <a16:creationId xmlns="" xmlns:a16="http://schemas.microsoft.com/office/drawing/2014/main" id="{4EF3F032-12F1-48C2-90F6-249AF207FA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1743" y="1504092"/>
            <a:ext cx="3226102" cy="3849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560787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1"/>
          <p:cNvSpPr>
            <a:spLocks noGrp="1"/>
          </p:cNvSpPr>
          <p:nvPr>
            <p:ph idx="1"/>
          </p:nvPr>
        </p:nvSpPr>
        <p:spPr>
          <a:xfrm>
            <a:off x="820445" y="1630316"/>
            <a:ext cx="9930414" cy="2373513"/>
          </a:xfrm>
        </p:spPr>
        <p:txBody>
          <a:bodyPr>
            <a:normAutofit/>
          </a:bodyPr>
          <a:lstStyle/>
          <a:p>
            <a:r>
              <a:rPr lang="en-US" b="1" dirty="0" smtClean="0">
                <a:solidFill>
                  <a:srgbClr val="002060"/>
                </a:solidFill>
                <a:latin typeface="Times New Roman" pitchFamily="18" charset="0"/>
                <a:cs typeface="Times New Roman" pitchFamily="18" charset="0"/>
              </a:rPr>
              <a:t>Therapy</a:t>
            </a:r>
            <a:r>
              <a:rPr lang="en-US" dirty="0" smtClean="0">
                <a:latin typeface="Times New Roman" pitchFamily="18" charset="0"/>
                <a:cs typeface="Times New Roman" pitchFamily="18" charset="0"/>
              </a:rPr>
              <a:t>:</a:t>
            </a:r>
            <a:r>
              <a:rPr lang="sr-Cyrl-RS" b="1" dirty="0" smtClean="0">
                <a:latin typeface="Times New Roman" pitchFamily="18" charset="0"/>
                <a:cs typeface="Times New Roman" pitchFamily="18" charset="0"/>
              </a:rPr>
              <a:t> </a:t>
            </a:r>
            <a:r>
              <a:rPr lang="en-US" dirty="0">
                <a:latin typeface="Times New Roman" pitchFamily="18" charset="0"/>
                <a:cs typeface="Times New Roman" pitchFamily="18" charset="0"/>
              </a:rPr>
              <a:t>regular </a:t>
            </a:r>
            <a:r>
              <a:rPr lang="en-US" dirty="0" err="1" smtClean="0">
                <a:latin typeface="Times New Roman" pitchFamily="18" charset="0"/>
                <a:cs typeface="Times New Roman" pitchFamily="18" charset="0"/>
              </a:rPr>
              <a:t>microaspiration</a:t>
            </a:r>
            <a:r>
              <a:rPr lang="en-US" dirty="0">
                <a:latin typeface="Times New Roman" pitchFamily="18" charset="0"/>
                <a:cs typeface="Times New Roman" pitchFamily="18" charset="0"/>
              </a:rPr>
              <a:t>, local application of corticosteroids in combination with </a:t>
            </a:r>
            <a:r>
              <a:rPr lang="en-US" dirty="0" err="1">
                <a:latin typeface="Times New Roman" pitchFamily="18" charset="0"/>
                <a:cs typeface="Times New Roman" pitchFamily="18" charset="0"/>
              </a:rPr>
              <a:t>antimycotics</a:t>
            </a:r>
            <a:r>
              <a:rPr lang="en-US" dirty="0">
                <a:latin typeface="Times New Roman" pitchFamily="18" charset="0"/>
                <a:cs typeface="Times New Roman" pitchFamily="18" charset="0"/>
              </a:rPr>
              <a:t> and </a:t>
            </a:r>
            <a:r>
              <a:rPr lang="en-US" dirty="0" smtClean="0">
                <a:latin typeface="Times New Roman" pitchFamily="18" charset="0"/>
                <a:cs typeface="Times New Roman" pitchFamily="18" charset="0"/>
              </a:rPr>
              <a:t>antibiotics.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Systemic antibiotics are used only in cases of regional lymphadenitis.</a:t>
            </a:r>
          </a:p>
          <a:p>
            <a:pPr eaLnBrk="1" hangingPunct="1"/>
            <a:endParaRPr lang="en-US" dirty="0"/>
          </a:p>
        </p:txBody>
      </p:sp>
    </p:spTree>
    <p:extLst>
      <p:ext uri="{BB962C8B-B14F-4D97-AF65-F5344CB8AC3E}">
        <p14:creationId xmlns:p14="http://schemas.microsoft.com/office/powerpoint/2010/main" val="2674274227"/>
      </p:ext>
    </p:extLst>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1"/>
          <p:cNvSpPr>
            <a:spLocks noGrp="1"/>
          </p:cNvSpPr>
          <p:nvPr>
            <p:ph idx="1"/>
          </p:nvPr>
        </p:nvSpPr>
        <p:spPr>
          <a:xfrm>
            <a:off x="838200" y="1690688"/>
            <a:ext cx="10515600" cy="4351338"/>
          </a:xfrm>
        </p:spPr>
        <p:txBody>
          <a:bodyPr/>
          <a:lstStyle/>
          <a:p>
            <a:r>
              <a:rPr lang="en-US" dirty="0">
                <a:latin typeface="Times New Roman" pitchFamily="18" charset="0"/>
                <a:cs typeface="Times New Roman" pitchFamily="18" charset="0"/>
              </a:rPr>
              <a:t>Necrotizing </a:t>
            </a:r>
            <a:r>
              <a:rPr lang="en-US" dirty="0" smtClean="0">
                <a:latin typeface="Times New Roman" pitchFamily="18" charset="0"/>
                <a:cs typeface="Times New Roman" pitchFamily="18" charset="0"/>
              </a:rPr>
              <a:t>otitis </a:t>
            </a:r>
            <a:r>
              <a:rPr lang="en-US" dirty="0" err="1">
                <a:latin typeface="Times New Roman" pitchFamily="18" charset="0"/>
                <a:cs typeface="Times New Roman" pitchFamily="18" charset="0"/>
              </a:rPr>
              <a:t>externa</a:t>
            </a:r>
            <a:r>
              <a:rPr lang="en-US" dirty="0">
                <a:latin typeface="Times New Roman" pitchFamily="18" charset="0"/>
                <a:cs typeface="Times New Roman" pitchFamily="18" charset="0"/>
              </a:rPr>
              <a:t> </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It represents a special form of inflammation of the skin of the external auditory canal with a tendency to spread the infection to the temporal bone and other bones of the base of the skull</a:t>
            </a:r>
            <a:r>
              <a:rPr lang="sr-Cyrl-RS"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It occurs in immunodeficiency conditions, </a:t>
            </a:r>
            <a:r>
              <a:rPr lang="en-US" dirty="0" smtClean="0">
                <a:latin typeface="Times New Roman" pitchFamily="18" charset="0"/>
                <a:cs typeface="Times New Roman" pitchFamily="18" charset="0"/>
              </a:rPr>
              <a:t>diabetes</a:t>
            </a:r>
          </a:p>
          <a:p>
            <a:r>
              <a:rPr lang="en-US" b="1" dirty="0" smtClean="0">
                <a:solidFill>
                  <a:srgbClr val="002060"/>
                </a:solidFill>
                <a:latin typeface="Times New Roman" pitchFamily="18" charset="0"/>
                <a:cs typeface="Times New Roman" pitchFamily="18" charset="0"/>
              </a:rPr>
              <a:t>Etiology</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Pseudomonas </a:t>
            </a:r>
            <a:r>
              <a:rPr lang="en-US" dirty="0" err="1" smtClean="0">
                <a:latin typeface="Times New Roman" pitchFamily="18" charset="0"/>
                <a:cs typeface="Times New Roman" pitchFamily="18" charset="0"/>
              </a:rPr>
              <a:t>aeruginosa</a:t>
            </a:r>
            <a:r>
              <a:rPr lang="en-US" dirty="0" smtClean="0">
                <a:latin typeface="Times New Roman" pitchFamily="18" charset="0"/>
                <a:cs typeface="Times New Roman" pitchFamily="18" charset="0"/>
              </a:rPr>
              <a:t>, Staphylococcus </a:t>
            </a:r>
            <a:r>
              <a:rPr lang="en-US" dirty="0">
                <a:latin typeface="Times New Roman" pitchFamily="18" charset="0"/>
                <a:cs typeface="Times New Roman" pitchFamily="18" charset="0"/>
              </a:rPr>
              <a:t>aureus</a:t>
            </a:r>
          </a:p>
          <a:p>
            <a:r>
              <a:rPr lang="en-US" dirty="0">
                <a:latin typeface="Times New Roman" pitchFamily="18" charset="0"/>
                <a:cs typeface="Times New Roman" pitchFamily="18" charset="0"/>
              </a:rPr>
              <a:t>Coagulation tissue necrosis due to </a:t>
            </a:r>
            <a:r>
              <a:rPr lang="en-US" dirty="0" err="1">
                <a:latin typeface="Times New Roman" pitchFamily="18" charset="0"/>
                <a:cs typeface="Times New Roman" pitchFamily="18" charset="0"/>
              </a:rPr>
              <a:t>microangiopathy</a:t>
            </a:r>
            <a:r>
              <a:rPr lang="en-US" dirty="0">
                <a:latin typeface="Times New Roman" pitchFamily="18" charset="0"/>
                <a:cs typeface="Times New Roman" pitchFamily="18" charset="0"/>
              </a:rPr>
              <a:t> of smaller blood vessels</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lstStyle/>
          <a:p>
            <a:pPr>
              <a:defRPr/>
            </a:pPr>
            <a:r>
              <a:rPr lang="en-US" dirty="0" smtClean="0">
                <a:latin typeface="Times New Roman" pitchFamily="18" charset="0"/>
                <a:cs typeface="Times New Roman" pitchFamily="18" charset="0"/>
              </a:rPr>
              <a:t>Malignant </a:t>
            </a:r>
            <a:r>
              <a:rPr lang="en-US" dirty="0" err="1" smtClean="0">
                <a:latin typeface="Times New Roman" pitchFamily="18" charset="0"/>
                <a:cs typeface="Times New Roman" pitchFamily="18" charset="0"/>
              </a:rPr>
              <a:t>OE</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338760156"/>
      </p:ext>
    </p:extLst>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ontent Placeholder 1"/>
          <p:cNvSpPr>
            <a:spLocks noGrp="1"/>
          </p:cNvSpPr>
          <p:nvPr>
            <p:ph idx="1"/>
          </p:nvPr>
        </p:nvSpPr>
        <p:spPr>
          <a:xfrm>
            <a:off x="971365" y="902348"/>
            <a:ext cx="10028068" cy="4761606"/>
          </a:xfrm>
        </p:spPr>
        <p:txBody>
          <a:bodyPr>
            <a:normAutofit/>
          </a:bodyPr>
          <a:lstStyle/>
          <a:p>
            <a:r>
              <a:rPr lang="en-US" dirty="0" smtClean="0">
                <a:latin typeface="Times New Roman" pitchFamily="18" charset="0"/>
                <a:cs typeface="Times New Roman" pitchFamily="18" charset="0"/>
              </a:rPr>
              <a:t>Clinical presentation</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the disease begins as bacterial otitis </a:t>
            </a:r>
            <a:r>
              <a:rPr lang="en-US" dirty="0" err="1">
                <a:latin typeface="Times New Roman" pitchFamily="18" charset="0"/>
                <a:cs typeface="Times New Roman" pitchFamily="18" charset="0"/>
              </a:rPr>
              <a:t>externa</a:t>
            </a:r>
            <a:r>
              <a:rPr lang="en-US" dirty="0">
                <a:latin typeface="Times New Roman" pitchFamily="18" charset="0"/>
                <a:cs typeface="Times New Roman" pitchFamily="18" charset="0"/>
              </a:rPr>
              <a:t>, with discharge from the ear, deafness, swelling in front of, under or behind the ear, regional lymphadenopathy gradually develops.</a:t>
            </a:r>
          </a:p>
          <a:p>
            <a:r>
              <a:rPr lang="en-US" dirty="0">
                <a:latin typeface="Times New Roman" pitchFamily="18" charset="0"/>
                <a:cs typeface="Times New Roman" pitchFamily="18" charset="0"/>
              </a:rPr>
              <a:t>The </a:t>
            </a:r>
            <a:r>
              <a:rPr lang="en-US" dirty="0" smtClean="0">
                <a:latin typeface="Times New Roman" pitchFamily="18" charset="0"/>
                <a:cs typeface="Times New Roman" pitchFamily="18" charset="0"/>
              </a:rPr>
              <a:t>disease progress as </a:t>
            </a:r>
            <a:r>
              <a:rPr lang="en-US" dirty="0">
                <a:latin typeface="Times New Roman" pitchFamily="18" charset="0"/>
                <a:cs typeface="Times New Roman" pitchFamily="18" charset="0"/>
              </a:rPr>
              <a:t>the body temperature </a:t>
            </a:r>
            <a:r>
              <a:rPr lang="en-US" dirty="0" smtClean="0">
                <a:latin typeface="Times New Roman" pitchFamily="18" charset="0"/>
                <a:cs typeface="Times New Roman" pitchFamily="18" charset="0"/>
              </a:rPr>
              <a:t>becomes </a:t>
            </a:r>
            <a:r>
              <a:rPr lang="en-US" dirty="0">
                <a:latin typeface="Times New Roman" pitchFamily="18" charset="0"/>
                <a:cs typeface="Times New Roman" pitchFamily="18" charset="0"/>
              </a:rPr>
              <a:t>elevated</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As a result of osteomyelitis, </a:t>
            </a:r>
            <a:r>
              <a:rPr lang="en-US" dirty="0" err="1">
                <a:latin typeface="Times New Roman" pitchFamily="18" charset="0"/>
                <a:cs typeface="Times New Roman" pitchFamily="18" charset="0"/>
              </a:rPr>
              <a:t>exocranial</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otogenic</a:t>
            </a:r>
            <a:r>
              <a:rPr lang="en-US" dirty="0">
                <a:latin typeface="Times New Roman" pitchFamily="18" charset="0"/>
                <a:cs typeface="Times New Roman" pitchFamily="18" charset="0"/>
              </a:rPr>
              <a:t> complications develop, such as: peripheral facial paralysis, </a:t>
            </a:r>
            <a:r>
              <a:rPr lang="en-US" dirty="0" err="1">
                <a:latin typeface="Times New Roman" pitchFamily="18" charset="0"/>
                <a:cs typeface="Times New Roman" pitchFamily="18" charset="0"/>
              </a:rPr>
              <a:t>labyrinthitis</a:t>
            </a:r>
            <a:r>
              <a:rPr lang="en-US" dirty="0">
                <a:latin typeface="Times New Roman" pitchFamily="18" charset="0"/>
                <a:cs typeface="Times New Roman" pitchFamily="18" charset="0"/>
              </a:rPr>
              <a:t>, and in more severe cases, </a:t>
            </a:r>
            <a:r>
              <a:rPr lang="en-US" dirty="0" err="1">
                <a:latin typeface="Times New Roman" pitchFamily="18" charset="0"/>
                <a:cs typeface="Times New Roman" pitchFamily="18" charset="0"/>
              </a:rPr>
              <a:t>endocranial</a:t>
            </a:r>
            <a:r>
              <a:rPr lang="en-US" dirty="0">
                <a:latin typeface="Times New Roman" pitchFamily="18" charset="0"/>
                <a:cs typeface="Times New Roman" pitchFamily="18" charset="0"/>
              </a:rPr>
              <a:t> complications also </a:t>
            </a:r>
            <a:r>
              <a:rPr lang="en-US" dirty="0" smtClean="0">
                <a:latin typeface="Times New Roman" pitchFamily="18" charset="0"/>
                <a:cs typeface="Times New Roman" pitchFamily="18" charset="0"/>
              </a:rPr>
              <a:t>develop.</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The infection can also spread to the soft </a:t>
            </a:r>
            <a:r>
              <a:rPr lang="en-US" dirty="0" smtClean="0">
                <a:latin typeface="Times New Roman" pitchFamily="18" charset="0"/>
                <a:cs typeface="Times New Roman" pitchFamily="18" charset="0"/>
              </a:rPr>
              <a:t>tissues of the neck</a:t>
            </a:r>
            <a:r>
              <a:rPr lang="en-US" dirty="0">
                <a:latin typeface="Times New Roman" pitchFamily="18" charset="0"/>
                <a:cs typeface="Times New Roman" pitchFamily="18" charset="0"/>
              </a:rPr>
              <a:t>, pharynx, larynx</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269809115"/>
      </p:ext>
    </p:extLst>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1"/>
          <p:cNvSpPr>
            <a:spLocks noGrp="1"/>
          </p:cNvSpPr>
          <p:nvPr>
            <p:ph idx="1"/>
          </p:nvPr>
        </p:nvSpPr>
        <p:spPr>
          <a:xfrm>
            <a:off x="838200" y="880470"/>
            <a:ext cx="10515600" cy="1800587"/>
          </a:xfrm>
        </p:spPr>
        <p:txBody>
          <a:bodyPr>
            <a:normAutofit fontScale="92500"/>
          </a:bodyPr>
          <a:lstStyle/>
          <a:p>
            <a:pPr>
              <a:lnSpc>
                <a:spcPct val="100000"/>
              </a:lnSpc>
            </a:pPr>
            <a:r>
              <a:rPr lang="en-US" sz="2400" b="1" dirty="0" smtClean="0">
                <a:solidFill>
                  <a:srgbClr val="002060"/>
                </a:solidFill>
                <a:latin typeface="Times New Roman" pitchFamily="18" charset="0"/>
                <a:cs typeface="Times New Roman" pitchFamily="18" charset="0"/>
              </a:rPr>
              <a:t>Diagnosis</a:t>
            </a:r>
            <a:r>
              <a:rPr lang="sr-Cyrl-RS" sz="2400" dirty="0" smtClean="0">
                <a:latin typeface="Times New Roman" pitchFamily="18" charset="0"/>
                <a:cs typeface="Times New Roman" pitchFamily="18" charset="0"/>
              </a:rPr>
              <a:t>:</a:t>
            </a:r>
            <a:r>
              <a:rPr lang="sr-Cyrl-RS" sz="2400" b="1"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ANAMNESIS! The most important thing is </a:t>
            </a:r>
            <a:r>
              <a:rPr lang="en-US" sz="2400" dirty="0" smtClean="0">
                <a:latin typeface="Times New Roman" pitchFamily="18" charset="0"/>
                <a:cs typeface="Times New Roman" pitchFamily="18" charset="0"/>
              </a:rPr>
              <a:t>early recognition of </a:t>
            </a:r>
            <a:r>
              <a:rPr lang="en-US" sz="2400" dirty="0">
                <a:latin typeface="Times New Roman" pitchFamily="18" charset="0"/>
                <a:cs typeface="Times New Roman" pitchFamily="18" charset="0"/>
              </a:rPr>
              <a:t>the </a:t>
            </a:r>
            <a:r>
              <a:rPr lang="en-US" sz="2400" dirty="0" smtClean="0">
                <a:latin typeface="Times New Roman" pitchFamily="18" charset="0"/>
                <a:cs typeface="Times New Roman" pitchFamily="18" charset="0"/>
              </a:rPr>
              <a:t>disease!</a:t>
            </a:r>
            <a:endParaRPr lang="en-US" sz="2400" dirty="0">
              <a:latin typeface="Times New Roman" pitchFamily="18" charset="0"/>
              <a:cs typeface="Times New Roman" pitchFamily="18" charset="0"/>
            </a:endParaRPr>
          </a:p>
          <a:p>
            <a:pPr>
              <a:lnSpc>
                <a:spcPct val="100000"/>
              </a:lnSpc>
            </a:pPr>
            <a:r>
              <a:rPr lang="en-US" sz="2400" b="1" dirty="0" smtClean="0">
                <a:solidFill>
                  <a:srgbClr val="002060"/>
                </a:solidFill>
                <a:latin typeface="Times New Roman" pitchFamily="18" charset="0"/>
                <a:cs typeface="Times New Roman" pitchFamily="18" charset="0"/>
              </a:rPr>
              <a:t>Clinical presentation</a:t>
            </a:r>
            <a:r>
              <a:rPr lang="sr-Cyrl-RS" sz="2400" dirty="0" smtClean="0">
                <a:solidFill>
                  <a:srgbClr val="00206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swelling </a:t>
            </a:r>
            <a:r>
              <a:rPr lang="en-US" sz="2400" dirty="0">
                <a:latin typeface="Times New Roman" pitchFamily="18" charset="0"/>
                <a:cs typeface="Times New Roman" pitchFamily="18" charset="0"/>
              </a:rPr>
              <a:t>around the auricle, swelling on the neck, face or parotid region, signs of peripheral facial paralysis may be present, asymmetry and immobility of the soft </a:t>
            </a:r>
            <a:r>
              <a:rPr lang="en-US" sz="2400" dirty="0" smtClean="0">
                <a:latin typeface="Times New Roman" pitchFamily="18" charset="0"/>
                <a:cs typeface="Times New Roman" pitchFamily="18" charset="0"/>
              </a:rPr>
              <a:t>palate</a:t>
            </a:r>
            <a:r>
              <a:rPr lang="sr-Cyrl-R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eaLnBrk="1" hangingPunct="1"/>
            <a:endParaRPr lang="en-US" dirty="0"/>
          </a:p>
        </p:txBody>
      </p:sp>
      <p:pic>
        <p:nvPicPr>
          <p:cNvPr id="4" name="Picture 2" descr="Ð ÐµÐ·ÑÐ»ÑÐ°Ñ ÑÐ»Ð¸ÐºÐ° Ð·Ð° otitis externa Ð¼Ð°Ð»Ð¸Ð³Ð½Ð°">
            <a:extLst>
              <a:ext uri="{FF2B5EF4-FFF2-40B4-BE49-F238E27FC236}">
                <a16:creationId xmlns="" xmlns:a16="http://schemas.microsoft.com/office/drawing/2014/main" id="{F9E06BA3-8973-46EB-8E1C-27B7D1A50703}"/>
              </a:ext>
            </a:extLst>
          </p:cNvPr>
          <p:cNvPicPr>
            <a:picLocks noChangeAspect="1" noChangeArrowheads="1"/>
          </p:cNvPicPr>
          <p:nvPr/>
        </p:nvPicPr>
        <p:blipFill>
          <a:blip r:embed="rId2"/>
          <a:srcRect/>
          <a:stretch>
            <a:fillRect/>
          </a:stretch>
        </p:blipFill>
        <p:spPr bwMode="auto">
          <a:xfrm>
            <a:off x="2143219" y="2805633"/>
            <a:ext cx="2850725" cy="3383278"/>
          </a:xfrm>
          <a:prstGeom prst="rect">
            <a:avLst/>
          </a:prstGeom>
          <a:noFill/>
          <a:ln w="9525">
            <a:noFill/>
            <a:miter lim="800000"/>
            <a:headEnd/>
            <a:tailEnd/>
          </a:ln>
        </p:spPr>
      </p:pic>
      <p:pic>
        <p:nvPicPr>
          <p:cNvPr id="5" name="Picture 4" descr="Ð ÐµÐ·ÑÐ»ÑÐ°Ñ ÑÐ»Ð¸ÐºÐ° Ð·Ð° otitis externa Ð¼Ð°Ð»Ð¸Ð³Ð½Ð°">
            <a:extLst>
              <a:ext uri="{FF2B5EF4-FFF2-40B4-BE49-F238E27FC236}">
                <a16:creationId xmlns="" xmlns:a16="http://schemas.microsoft.com/office/drawing/2014/main" id="{B0E03008-C569-4937-8CCD-81F7F1E95B0F}"/>
              </a:ext>
            </a:extLst>
          </p:cNvPr>
          <p:cNvPicPr>
            <a:picLocks noChangeAspect="1" noChangeArrowheads="1"/>
          </p:cNvPicPr>
          <p:nvPr/>
        </p:nvPicPr>
        <p:blipFill>
          <a:blip r:embed="rId3"/>
          <a:srcRect/>
          <a:stretch>
            <a:fillRect/>
          </a:stretch>
        </p:blipFill>
        <p:spPr bwMode="auto">
          <a:xfrm>
            <a:off x="6243960" y="2805633"/>
            <a:ext cx="3610253" cy="3383278"/>
          </a:xfrm>
          <a:prstGeom prst="rect">
            <a:avLst/>
          </a:prstGeom>
          <a:noFill/>
          <a:ln w="9525">
            <a:noFill/>
            <a:miter lim="800000"/>
            <a:headEnd/>
            <a:tailEnd/>
          </a:ln>
        </p:spPr>
      </p:pic>
    </p:spTree>
    <p:extLst>
      <p:ext uri="{BB962C8B-B14F-4D97-AF65-F5344CB8AC3E}">
        <p14:creationId xmlns:p14="http://schemas.microsoft.com/office/powerpoint/2010/main" val="620341878"/>
      </p:ext>
    </p:extLst>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1"/>
          <p:cNvSpPr>
            <a:spLocks noGrp="1"/>
          </p:cNvSpPr>
          <p:nvPr>
            <p:ph idx="1"/>
          </p:nvPr>
        </p:nvSpPr>
        <p:spPr>
          <a:xfrm>
            <a:off x="838200" y="627140"/>
            <a:ext cx="10515600" cy="2906173"/>
          </a:xfrm>
        </p:spPr>
        <p:txBody>
          <a:bodyPr/>
          <a:lstStyle/>
          <a:p>
            <a:pPr>
              <a:lnSpc>
                <a:spcPct val="100000"/>
              </a:lnSpc>
            </a:pPr>
            <a:r>
              <a:rPr lang="en-US" sz="2400" b="1" dirty="0" smtClean="0">
                <a:solidFill>
                  <a:srgbClr val="002060"/>
                </a:solidFill>
                <a:latin typeface="Times New Roman" pitchFamily="18" charset="0"/>
                <a:cs typeface="Times New Roman" pitchFamily="18" charset="0"/>
              </a:rPr>
              <a:t>Laboratory testing</a:t>
            </a:r>
            <a:r>
              <a:rPr lang="en-US" sz="2400" dirty="0" smtClean="0">
                <a:latin typeface="Times New Roman" pitchFamily="18" charset="0"/>
                <a:cs typeface="Times New Roman" pitchFamily="18" charset="0"/>
              </a:rPr>
              <a:t>:</a:t>
            </a:r>
            <a:r>
              <a:rPr lang="sr-Cyrl-R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leukocytosis, with </a:t>
            </a:r>
            <a:r>
              <a:rPr lang="en-US" sz="2400" dirty="0" err="1">
                <a:latin typeface="Times New Roman" pitchFamily="18" charset="0"/>
                <a:cs typeface="Times New Roman" pitchFamily="18" charset="0"/>
              </a:rPr>
              <a:t>neutrophilia</a:t>
            </a:r>
            <a:r>
              <a:rPr lang="en-US" sz="2400" dirty="0">
                <a:latin typeface="Times New Roman" pitchFamily="18" charset="0"/>
                <a:cs typeface="Times New Roman" pitchFamily="18" charset="0"/>
              </a:rPr>
              <a:t> or leukopenia, CRP </a:t>
            </a:r>
            <a:r>
              <a:rPr lang="en-US" sz="2400" dirty="0" smtClean="0">
                <a:latin typeface="Times New Roman" pitchFamily="18" charset="0"/>
                <a:cs typeface="Times New Roman" pitchFamily="18" charset="0"/>
              </a:rPr>
              <a:t>value ​is elevated</a:t>
            </a:r>
            <a:r>
              <a:rPr lang="sr-Cyrl-RS" sz="2400" dirty="0" smtClean="0">
                <a:latin typeface="Times New Roman" pitchFamily="18" charset="0"/>
                <a:cs typeface="Times New Roman" pitchFamily="18" charset="0"/>
              </a:rPr>
              <a:t>.</a:t>
            </a:r>
            <a:endParaRPr lang="sr-Cyrl-RS" sz="2400" dirty="0">
              <a:latin typeface="Times New Roman" pitchFamily="18" charset="0"/>
              <a:cs typeface="Times New Roman" pitchFamily="18" charset="0"/>
            </a:endParaRPr>
          </a:p>
          <a:p>
            <a:pPr>
              <a:lnSpc>
                <a:spcPct val="100000"/>
              </a:lnSpc>
            </a:pPr>
            <a:r>
              <a:rPr lang="en-US" sz="2400" dirty="0">
                <a:latin typeface="Times New Roman" pitchFamily="18" charset="0"/>
                <a:cs typeface="Times New Roman" pitchFamily="18" charset="0"/>
              </a:rPr>
              <a:t>Signs of unregulated diabetes, ketoacidosis, elevated urea and creatinine values ​​in nephropathy.</a:t>
            </a:r>
          </a:p>
          <a:p>
            <a:pPr>
              <a:lnSpc>
                <a:spcPct val="100000"/>
              </a:lnSpc>
            </a:pPr>
            <a:r>
              <a:rPr lang="en-US" sz="2400" b="1" dirty="0" smtClean="0">
                <a:solidFill>
                  <a:srgbClr val="002060"/>
                </a:solidFill>
                <a:latin typeface="Times New Roman" pitchFamily="18" charset="0"/>
                <a:cs typeface="Times New Roman" pitchFamily="18" charset="0"/>
              </a:rPr>
              <a:t>Additional diagnostics</a:t>
            </a:r>
            <a:r>
              <a:rPr lang="sr-Cyrl-RS" sz="2400" dirty="0" smtClean="0">
                <a:latin typeface="Times New Roman" pitchFamily="18" charset="0"/>
                <a:cs typeface="Times New Roman" pitchFamily="18" charset="0"/>
              </a:rPr>
              <a:t>:</a:t>
            </a:r>
            <a:r>
              <a:rPr lang="sr-Cyrl-RS" sz="2400" b="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CT scan to </a:t>
            </a:r>
            <a:r>
              <a:rPr lang="en-US" sz="2400" dirty="0">
                <a:latin typeface="Times New Roman" pitchFamily="18" charset="0"/>
                <a:cs typeface="Times New Roman" pitchFamily="18" charset="0"/>
              </a:rPr>
              <a:t>show signs of bone destruction or </a:t>
            </a:r>
            <a:r>
              <a:rPr lang="en-US" sz="2400" dirty="0" err="1" smtClean="0">
                <a:latin typeface="Times New Roman" pitchFamily="18" charset="0"/>
                <a:cs typeface="Times New Roman" pitchFamily="18" charset="0"/>
              </a:rPr>
              <a:t>MR</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imaging to look for soft tissue changes in the neck and skull</a:t>
            </a:r>
            <a:r>
              <a:rPr lang="sr-Cyrl-R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40966" name="Picture 6" descr="Ð¡ÑÐ¾Ð´Ð½Ð° ÑÐ»Ð¸ÐºÐ°"/>
          <p:cNvPicPr>
            <a:picLocks noChangeAspect="1" noChangeArrowheads="1"/>
          </p:cNvPicPr>
          <p:nvPr/>
        </p:nvPicPr>
        <p:blipFill>
          <a:blip r:embed="rId3"/>
          <a:srcRect/>
          <a:stretch>
            <a:fillRect/>
          </a:stretch>
        </p:blipFill>
        <p:spPr bwMode="auto">
          <a:xfrm>
            <a:off x="7057009" y="3436613"/>
            <a:ext cx="3516296" cy="3137216"/>
          </a:xfrm>
          <a:prstGeom prst="rect">
            <a:avLst/>
          </a:prstGeom>
          <a:noFill/>
          <a:ln w="9525">
            <a:noFill/>
            <a:miter lim="800000"/>
            <a:headEnd/>
            <a:tailEnd/>
          </a:ln>
        </p:spPr>
      </p:pic>
    </p:spTree>
    <p:extLst>
      <p:ext uri="{BB962C8B-B14F-4D97-AF65-F5344CB8AC3E}">
        <p14:creationId xmlns:p14="http://schemas.microsoft.com/office/powerpoint/2010/main" val="4245285341"/>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1"/>
          <p:cNvSpPr>
            <a:spLocks noGrp="1"/>
          </p:cNvSpPr>
          <p:nvPr>
            <p:ph idx="1"/>
          </p:nvPr>
        </p:nvSpPr>
        <p:spPr>
          <a:xfrm>
            <a:off x="838200" y="751427"/>
            <a:ext cx="10515600" cy="5090080"/>
          </a:xfrm>
        </p:spPr>
        <p:txBody>
          <a:bodyPr>
            <a:normAutofit/>
          </a:bodyPr>
          <a:lstStyle/>
          <a:p>
            <a:pPr>
              <a:lnSpc>
                <a:spcPct val="100000"/>
              </a:lnSpc>
            </a:pPr>
            <a:r>
              <a:rPr lang="en-US" b="1" dirty="0" smtClean="0">
                <a:solidFill>
                  <a:srgbClr val="002060"/>
                </a:solidFill>
                <a:latin typeface="Times New Roman" pitchFamily="18" charset="0"/>
                <a:cs typeface="Times New Roman" pitchFamily="18" charset="0"/>
              </a:rPr>
              <a:t>Therapy:</a:t>
            </a:r>
            <a:r>
              <a:rPr lang="sr-Cyrl-RS" b="1" dirty="0" smtClean="0">
                <a:solidFill>
                  <a:srgbClr val="002060"/>
                </a:solidFill>
                <a:latin typeface="Times New Roman" pitchFamily="18" charset="0"/>
                <a:cs typeface="Times New Roman" pitchFamily="18" charset="0"/>
              </a:rPr>
              <a:t> </a:t>
            </a:r>
            <a:r>
              <a:rPr lang="en-US" dirty="0">
                <a:latin typeface="Times New Roman" pitchFamily="18" charset="0"/>
                <a:cs typeface="Times New Roman" pitchFamily="18" charset="0"/>
              </a:rPr>
              <a:t>High-dose antibiotics for gram-positive, gram-negative and anaerobic bacteria (</a:t>
            </a:r>
            <a:r>
              <a:rPr lang="en-US" dirty="0" err="1">
                <a:latin typeface="Times New Roman" pitchFamily="18" charset="0"/>
                <a:cs typeface="Times New Roman" pitchFamily="18" charset="0"/>
              </a:rPr>
              <a:t>cephalosporins</a:t>
            </a:r>
            <a:r>
              <a:rPr lang="en-US" dirty="0">
                <a:latin typeface="Times New Roman" pitchFamily="18" charset="0"/>
                <a:cs typeface="Times New Roman" pitchFamily="18" charset="0"/>
              </a:rPr>
              <a:t>, aminoglycosides and metronidazole), according to the </a:t>
            </a:r>
            <a:r>
              <a:rPr lang="en-US" dirty="0" err="1">
                <a:latin typeface="Times New Roman" pitchFamily="18" charset="0"/>
                <a:cs typeface="Times New Roman" pitchFamily="18" charset="0"/>
              </a:rPr>
              <a:t>antibiogram</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a:lnSpc>
                <a:spcPct val="100000"/>
              </a:lnSpc>
            </a:pPr>
            <a:r>
              <a:rPr lang="en-US" dirty="0" err="1" smtClean="0">
                <a:latin typeface="Times New Roman" pitchFamily="18" charset="0"/>
                <a:cs typeface="Times New Roman" pitchFamily="18" charset="0"/>
              </a:rPr>
              <a:t>Microaspiration</a:t>
            </a:r>
            <a:r>
              <a:rPr lang="en-US" dirty="0" smtClean="0">
                <a:latin typeface="Times New Roman" pitchFamily="18" charset="0"/>
                <a:cs typeface="Times New Roman" pitchFamily="18" charset="0"/>
              </a:rPr>
              <a:t> of external ear canal is mandatory, </a:t>
            </a:r>
            <a:r>
              <a:rPr lang="en-US" dirty="0">
                <a:latin typeface="Times New Roman" pitchFamily="18" charset="0"/>
                <a:cs typeface="Times New Roman" pitchFamily="18" charset="0"/>
              </a:rPr>
              <a:t>local application of antibiotics and antifungals, as well as removal of necrotic tissue and drainage of the abscess.</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a:lnSpc>
                <a:spcPct val="100000"/>
              </a:lnSpc>
            </a:pPr>
            <a:r>
              <a:rPr lang="en-US" dirty="0">
                <a:latin typeface="Times New Roman" pitchFamily="18" charset="0"/>
                <a:cs typeface="Times New Roman" pitchFamily="18" charset="0"/>
              </a:rPr>
              <a:t>In cases of osteomyelitis and </a:t>
            </a:r>
            <a:r>
              <a:rPr lang="en-US" dirty="0" err="1">
                <a:latin typeface="Times New Roman" pitchFamily="18" charset="0"/>
                <a:cs typeface="Times New Roman" pitchFamily="18" charset="0"/>
              </a:rPr>
              <a:t>otogenic</a:t>
            </a:r>
            <a:r>
              <a:rPr lang="en-US" dirty="0">
                <a:latin typeface="Times New Roman" pitchFamily="18" charset="0"/>
                <a:cs typeface="Times New Roman" pitchFamily="18" charset="0"/>
              </a:rPr>
              <a:t> complications, surgical resection of the temporal bone of varying extent is performed..</a:t>
            </a:r>
          </a:p>
        </p:txBody>
      </p:sp>
    </p:spTree>
    <p:extLst>
      <p:ext uri="{BB962C8B-B14F-4D97-AF65-F5344CB8AC3E}">
        <p14:creationId xmlns:p14="http://schemas.microsoft.com/office/powerpoint/2010/main" val="2190178937"/>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1"/>
          <p:cNvSpPr>
            <a:spLocks noGrp="1"/>
          </p:cNvSpPr>
          <p:nvPr>
            <p:ph idx="1"/>
          </p:nvPr>
        </p:nvSpPr>
        <p:spPr/>
        <p:txBody>
          <a:bodyPr/>
          <a:lstStyle/>
          <a:p>
            <a:pPr eaLnBrk="1" hangingPunct="1"/>
            <a:r>
              <a:rPr lang="en-US" altLang="en-US" smtClean="0">
                <a:latin typeface="Times New Roman" pitchFamily="18" charset="0"/>
                <a:cs typeface="Times New Roman" pitchFamily="18" charset="0"/>
              </a:rPr>
              <a:t>It studies phenomena related to hearing, with the task of early detection of hearing impairment and rehabilitation</a:t>
            </a:r>
          </a:p>
          <a:p>
            <a:pPr eaLnBrk="1" hangingPunct="1"/>
            <a:r>
              <a:rPr lang="en-US" altLang="en-US" smtClean="0">
                <a:latin typeface="Times New Roman" pitchFamily="18" charset="0"/>
                <a:cs typeface="Times New Roman" pitchFamily="18" charset="0"/>
              </a:rPr>
              <a:t>Along with sight, hearing is of primary importance for the social life of a person</a:t>
            </a:r>
          </a:p>
        </p:txBody>
      </p:sp>
      <p:sp>
        <p:nvSpPr>
          <p:cNvPr id="3" name="Title 2"/>
          <p:cNvSpPr>
            <a:spLocks noGrp="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Audiology</a:t>
            </a:r>
          </a:p>
        </p:txBody>
      </p:sp>
    </p:spTree>
    <p:extLst>
      <p:ext uri="{BB962C8B-B14F-4D97-AF65-F5344CB8AC3E}">
        <p14:creationId xmlns:p14="http://schemas.microsoft.com/office/powerpoint/2010/main" val="16447756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idx="1"/>
          </p:nvPr>
        </p:nvSpPr>
        <p:spPr/>
        <p:txBody>
          <a:bodyPr/>
          <a:lstStyle/>
          <a:p>
            <a:pPr eaLnBrk="1" hangingPunct="1"/>
            <a:r>
              <a:rPr lang="sr-Latn-RS" altLang="en-US" smtClean="0">
                <a:latin typeface="Traditional Arabic" pitchFamily="18" charset="0"/>
                <a:ea typeface="Traditional Arabic" pitchFamily="18" charset="0"/>
                <a:cs typeface="Traditional Arabic" pitchFamily="18" charset="0"/>
              </a:rPr>
              <a:t>Eard</a:t>
            </a:r>
            <a:r>
              <a:rPr lang="en-US" altLang="en-US" smtClean="0">
                <a:latin typeface="Traditional Arabic" pitchFamily="18" charset="0"/>
                <a:ea typeface="Traditional Arabic" pitchFamily="18" charset="0"/>
                <a:cs typeface="Traditional Arabic" pitchFamily="18" charset="0"/>
              </a:rPr>
              <a:t>rum – tympanic membrane</a:t>
            </a:r>
          </a:p>
          <a:p>
            <a:pPr lvl="1" eaLnBrk="1" hangingPunct="1"/>
            <a:r>
              <a:rPr lang="en-US" altLang="en-US" smtClean="0">
                <a:latin typeface="Traditional Arabic" pitchFamily="18" charset="0"/>
                <a:ea typeface="Traditional Arabic" pitchFamily="18" charset="0"/>
                <a:cs typeface="Traditional Arabic" pitchFamily="18" charset="0"/>
              </a:rPr>
              <a:t>Pars tensa</a:t>
            </a:r>
          </a:p>
          <a:p>
            <a:pPr lvl="1" eaLnBrk="1" hangingPunct="1"/>
            <a:r>
              <a:rPr lang="en-US" altLang="en-US" smtClean="0">
                <a:latin typeface="Traditional Arabic" pitchFamily="18" charset="0"/>
                <a:ea typeface="Traditional Arabic" pitchFamily="18" charset="0"/>
                <a:cs typeface="Traditional Arabic" pitchFamily="18" charset="0"/>
              </a:rPr>
              <a:t>Pars flaccid</a:t>
            </a:r>
          </a:p>
          <a:p>
            <a:pPr eaLnBrk="1" hangingPunct="1"/>
            <a:r>
              <a:rPr lang="en-US" altLang="en-US" smtClean="0">
                <a:latin typeface="Traditional Arabic" pitchFamily="18" charset="0"/>
                <a:ea typeface="Traditional Arabic" pitchFamily="18" charset="0"/>
                <a:cs typeface="Traditional Arabic" pitchFamily="18" charset="0"/>
              </a:rPr>
              <a:t>Epitympanum</a:t>
            </a:r>
          </a:p>
          <a:p>
            <a:pPr eaLnBrk="1" hangingPunct="1"/>
            <a:r>
              <a:rPr lang="en-US" altLang="en-US" smtClean="0">
                <a:latin typeface="Traditional Arabic" pitchFamily="18" charset="0"/>
                <a:ea typeface="Traditional Arabic" pitchFamily="18" charset="0"/>
                <a:cs typeface="Traditional Arabic" pitchFamily="18" charset="0"/>
              </a:rPr>
              <a:t>Mesotympanum</a:t>
            </a:r>
          </a:p>
          <a:p>
            <a:pPr eaLnBrk="1" hangingPunct="1"/>
            <a:r>
              <a:rPr lang="en-US" altLang="en-US" smtClean="0">
                <a:latin typeface="Traditional Arabic" pitchFamily="18" charset="0"/>
                <a:ea typeface="Traditional Arabic" pitchFamily="18" charset="0"/>
                <a:cs typeface="Traditional Arabic" pitchFamily="18" charset="0"/>
              </a:rPr>
              <a:t>Hypotympanum</a:t>
            </a:r>
          </a:p>
        </p:txBody>
      </p:sp>
      <p:sp>
        <p:nvSpPr>
          <p:cNvPr id="23554"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a:t>
            </a:r>
            <a:r>
              <a:rPr lang="en-US" dirty="0" smtClean="0">
                <a:latin typeface="Times New Roman" pitchFamily="18" charset="0"/>
                <a:cs typeface="Times New Roman" pitchFamily="18" charset="0"/>
              </a:rPr>
              <a:t>hearing system</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5396226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idx="1"/>
          </p:nvPr>
        </p:nvSpPr>
        <p:spPr/>
        <p:txBody>
          <a:bodyPr/>
          <a:lstStyle/>
          <a:p>
            <a:pPr eaLnBrk="1" hangingPunct="1">
              <a:buFont typeface="Wingdings" pitchFamily="2" charset="2"/>
              <a:buNone/>
            </a:pPr>
            <a:r>
              <a:rPr lang="sr-Latn-RS" altLang="en-US" smtClean="0">
                <a:latin typeface="Times New Roman" pitchFamily="18" charset="0"/>
                <a:cs typeface="Times New Roman" pitchFamily="18" charset="0"/>
              </a:rPr>
              <a:t>Eardrum</a:t>
            </a:r>
            <a:endParaRPr lang="en-US" altLang="en-US" smtClean="0">
              <a:latin typeface="Times New Roman" pitchFamily="18" charset="0"/>
              <a:cs typeface="Times New Roman" pitchFamily="18" charset="0"/>
            </a:endParaRPr>
          </a:p>
        </p:txBody>
      </p:sp>
      <p:sp>
        <p:nvSpPr>
          <p:cNvPr id="25602"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pic>
        <p:nvPicPr>
          <p:cNvPr id="60420" name="Picture 4" descr="bubna_opna[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4051" y="2420939"/>
            <a:ext cx="3496733"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09150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Content Placeholder 3" descr="OK - prozirna.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225800" y="1484313"/>
            <a:ext cx="5740400" cy="4521200"/>
          </a:xfrm>
          <a:noFill/>
        </p:spPr>
      </p:pic>
      <p:sp>
        <p:nvSpPr>
          <p:cNvPr id="27650"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spTree>
    <p:extLst>
      <p:ext uri="{BB962C8B-B14F-4D97-AF65-F5344CB8AC3E}">
        <p14:creationId xmlns:p14="http://schemas.microsoft.com/office/powerpoint/2010/main" val="7611390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959100" y="1481138"/>
            <a:ext cx="6273800" cy="4525962"/>
          </a:xfrm>
          <a:noFill/>
        </p:spPr>
      </p:pic>
      <p:sp>
        <p:nvSpPr>
          <p:cNvPr id="30722"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spTree>
    <p:extLst>
      <p:ext uri="{BB962C8B-B14F-4D97-AF65-F5344CB8AC3E}">
        <p14:creationId xmlns:p14="http://schemas.microsoft.com/office/powerpoint/2010/main" val="29608913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idx="1"/>
          </p:nvPr>
        </p:nvSpPr>
        <p:spPr/>
        <p:txBody>
          <a:bodyPr/>
          <a:lstStyle/>
          <a:p>
            <a:pPr algn="ctr" eaLnBrk="1" hangingPunct="1">
              <a:buFont typeface="Wingdings" pitchFamily="2" charset="2"/>
              <a:buNone/>
            </a:pPr>
            <a:r>
              <a:rPr lang="en-US" altLang="en-US" smtClean="0">
                <a:latin typeface="Times New Roman" pitchFamily="18" charset="0"/>
                <a:cs typeface="Times New Roman" pitchFamily="18" charset="0"/>
              </a:rPr>
              <a:t>Tympanic cavity - cavum tympani</a:t>
            </a:r>
          </a:p>
          <a:p>
            <a:pPr algn="ctr" eaLnBrk="1" hangingPunct="1">
              <a:buFont typeface="Wingdings" pitchFamily="2" charset="2"/>
              <a:buNone/>
            </a:pPr>
            <a:r>
              <a:rPr lang="en-US" altLang="en-US" smtClean="0">
                <a:latin typeface="Times New Roman" pitchFamily="18" charset="0"/>
                <a:cs typeface="Times New Roman" pitchFamily="18" charset="0"/>
              </a:rPr>
              <a:t>Content</a:t>
            </a:r>
            <a:r>
              <a:rPr lang="sr-Latn-RS" altLang="en-US" smtClean="0">
                <a:latin typeface="Times New Roman" pitchFamily="18" charset="0"/>
                <a:cs typeface="Times New Roman" pitchFamily="18" charset="0"/>
              </a:rPr>
              <a:t>: </a:t>
            </a:r>
            <a:endParaRPr lang="en-US" altLang="en-US" smtClean="0">
              <a:latin typeface="Times New Roman" pitchFamily="18" charset="0"/>
              <a:cs typeface="Times New Roman" pitchFamily="18" charset="0"/>
            </a:endParaRPr>
          </a:p>
          <a:p>
            <a:pPr eaLnBrk="1" hangingPunct="1"/>
            <a:r>
              <a:rPr lang="en-US" altLang="en-US" smtClean="0">
                <a:latin typeface="Times New Roman" pitchFamily="18" charset="0"/>
                <a:cs typeface="Times New Roman" pitchFamily="18" charset="0"/>
              </a:rPr>
              <a:t>Walls</a:t>
            </a:r>
          </a:p>
          <a:p>
            <a:pPr eaLnBrk="1" hangingPunct="1"/>
            <a:r>
              <a:rPr lang="en-US" altLang="en-US" smtClean="0">
                <a:latin typeface="Times New Roman" pitchFamily="18" charset="0"/>
                <a:cs typeface="Times New Roman" pitchFamily="18" charset="0"/>
              </a:rPr>
              <a:t>Muscles</a:t>
            </a:r>
          </a:p>
          <a:p>
            <a:pPr eaLnBrk="1" hangingPunct="1"/>
            <a:r>
              <a:rPr lang="en-US" altLang="en-US" smtClean="0">
                <a:latin typeface="Times New Roman" pitchFamily="18" charset="0"/>
                <a:cs typeface="Times New Roman" pitchFamily="18" charset="0"/>
              </a:rPr>
              <a:t>Auditory ossicles</a:t>
            </a:r>
          </a:p>
          <a:p>
            <a:pPr eaLnBrk="1" hangingPunct="1"/>
            <a:r>
              <a:rPr lang="en-US" altLang="en-US" smtClean="0">
                <a:latin typeface="Times New Roman" pitchFamily="18" charset="0"/>
                <a:cs typeface="Times New Roman" pitchFamily="18" charset="0"/>
              </a:rPr>
              <a:t>Eustachian tube - auditory tube</a:t>
            </a:r>
          </a:p>
          <a:p>
            <a:pPr eaLnBrk="1" hangingPunct="1"/>
            <a:r>
              <a:rPr lang="en-US" altLang="en-US" smtClean="0">
                <a:latin typeface="Times New Roman" pitchFamily="18" charset="0"/>
                <a:cs typeface="Times New Roman" pitchFamily="18" charset="0"/>
              </a:rPr>
              <a:t>Mastoid cells - processus mastoideus</a:t>
            </a:r>
          </a:p>
        </p:txBody>
      </p:sp>
      <p:sp>
        <p:nvSpPr>
          <p:cNvPr id="32770"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spTree>
    <p:extLst>
      <p:ext uri="{BB962C8B-B14F-4D97-AF65-F5344CB8AC3E}">
        <p14:creationId xmlns:p14="http://schemas.microsoft.com/office/powerpoint/2010/main" val="8741321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5" descr="kustky%20stredousi[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113618" y="2513013"/>
            <a:ext cx="5964767" cy="2462212"/>
          </a:xfrm>
          <a:noFill/>
        </p:spPr>
      </p:pic>
      <p:sp>
        <p:nvSpPr>
          <p:cNvPr id="81922"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spTree>
    <p:extLst>
      <p:ext uri="{BB962C8B-B14F-4D97-AF65-F5344CB8AC3E}">
        <p14:creationId xmlns:p14="http://schemas.microsoft.com/office/powerpoint/2010/main" val="32542576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Grp="1" noChangeArrowheads="1"/>
          </p:cNvSpPr>
          <p:nvPr>
            <p:ph idx="1"/>
          </p:nvPr>
        </p:nvSpPr>
        <p:spPr/>
        <p:txBody>
          <a:bodyPr/>
          <a:lstStyle/>
          <a:p>
            <a:pPr eaLnBrk="1" hangingPunct="1"/>
            <a:endParaRPr lang="en-US" altLang="en-US" smtClean="0"/>
          </a:p>
        </p:txBody>
      </p:sp>
      <p:sp>
        <p:nvSpPr>
          <p:cNvPr id="76802"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pic>
        <p:nvPicPr>
          <p:cNvPr id="65540" name="Picture 4" descr="anatomyE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3267" y="2349501"/>
            <a:ext cx="7480300"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83479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idx="1"/>
          </p:nvPr>
        </p:nvSpPr>
        <p:spPr/>
        <p:txBody>
          <a:bodyPr/>
          <a:lstStyle/>
          <a:p>
            <a:pPr eaLnBrk="1" hangingPunct="1"/>
            <a:r>
              <a:rPr lang="sr-Latn-RS" altLang="en-US" smtClean="0">
                <a:latin typeface="Times New Roman" pitchFamily="18" charset="0"/>
                <a:cs typeface="Times New Roman" pitchFamily="18" charset="0"/>
              </a:rPr>
              <a:t>Inner ear </a:t>
            </a:r>
            <a:endParaRPr lang="en-US" altLang="en-US" smtClean="0">
              <a:latin typeface="Times New Roman" pitchFamily="18" charset="0"/>
              <a:cs typeface="Times New Roman" pitchFamily="18" charset="0"/>
            </a:endParaRPr>
          </a:p>
        </p:txBody>
      </p:sp>
      <p:sp>
        <p:nvSpPr>
          <p:cNvPr id="35842"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pic>
        <p:nvPicPr>
          <p:cNvPr id="66564" name="Picture 4" descr="unutrasnje uh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7167" y="2565400"/>
            <a:ext cx="4320117" cy="247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85104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88FA02D1-1939-4A91-BC48-82E46E8E7749}"/>
              </a:ext>
            </a:extLst>
          </p:cNvPr>
          <p:cNvSpPr>
            <a:spLocks noGrp="1"/>
          </p:cNvSpPr>
          <p:nvPr>
            <p:ph type="title"/>
          </p:nvPr>
        </p:nvSpPr>
        <p:spPr>
          <a:xfrm>
            <a:off x="1981200" y="474215"/>
            <a:ext cx="8229600" cy="999478"/>
          </a:xfrm>
        </p:spPr>
        <p:txBody>
          <a:bodyPr>
            <a:noAutofit/>
          </a:bodyPr>
          <a:lstStyle/>
          <a:p>
            <a:pPr algn="ctr">
              <a:defRPr/>
            </a:pPr>
            <a:r>
              <a:rPr lang="en-US" sz="4800" smtClean="0">
                <a:latin typeface="Times New Roman" pitchFamily="18" charset="0"/>
                <a:cs typeface="Times New Roman" pitchFamily="18" charset="0"/>
              </a:rPr>
              <a:t>Development of the ear</a:t>
            </a:r>
            <a:endParaRPr lang="en-US" sz="4800">
              <a:latin typeface="Times New Roman" pitchFamily="18" charset="0"/>
              <a:cs typeface="Times New Roman" pitchFamily="18" charset="0"/>
            </a:endParaRPr>
          </a:p>
        </p:txBody>
      </p:sp>
      <p:pic>
        <p:nvPicPr>
          <p:cNvPr id="90116" name="Picture 4" descr="See the source image">
            <a:extLst>
              <a:ext uri="{FF2B5EF4-FFF2-40B4-BE49-F238E27FC236}">
                <a16:creationId xmlns:a16="http://schemas.microsoft.com/office/drawing/2014/main" xmlns="" id="{AF25727A-3BE6-4C38-8FD2-CDA6AE021DD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9773"/>
          <a:stretch/>
        </p:blipFill>
        <p:spPr bwMode="auto">
          <a:xfrm>
            <a:off x="3593934" y="1693414"/>
            <a:ext cx="5040188" cy="45475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p:txBody>
          <a:bodyPr/>
          <a:lstStyle/>
          <a:p>
            <a:pPr eaLnBrk="1" hangingPunct="1">
              <a:buFont typeface="Wingdings" pitchFamily="2" charset="2"/>
              <a:buNone/>
            </a:pPr>
            <a:r>
              <a:rPr lang="en-US" altLang="en-US" smtClean="0">
                <a:latin typeface="Times New Roman" pitchFamily="18" charset="0"/>
                <a:cs typeface="Times New Roman" pitchFamily="18" charset="0"/>
              </a:rPr>
              <a:t>Inner ear</a:t>
            </a:r>
          </a:p>
          <a:p>
            <a:pPr eaLnBrk="1" hangingPunct="1">
              <a:buFont typeface="Wingdings" pitchFamily="2" charset="2"/>
              <a:buNone/>
            </a:pPr>
            <a:r>
              <a:rPr lang="en-US" altLang="en-US" smtClean="0">
                <a:latin typeface="Times New Roman" pitchFamily="18" charset="0"/>
                <a:cs typeface="Times New Roman" pitchFamily="18" charset="0"/>
              </a:rPr>
              <a:t>The anterior lower part of the bony labyrinth forms the cochlea</a:t>
            </a:r>
          </a:p>
          <a:p>
            <a:pPr eaLnBrk="1" hangingPunct="1">
              <a:buFont typeface="Wingdings" pitchFamily="2" charset="2"/>
              <a:buNone/>
            </a:pPr>
            <a:r>
              <a:rPr lang="en-US" altLang="en-US" smtClean="0">
                <a:latin typeface="Times New Roman" pitchFamily="18" charset="0"/>
                <a:cs typeface="Times New Roman" pitchFamily="18" charset="0"/>
              </a:rPr>
              <a:t>The posterior upper part of the bony labyrinth consists of the vestibulum and three bony semicircular canals</a:t>
            </a:r>
          </a:p>
        </p:txBody>
      </p:sp>
      <p:sp>
        <p:nvSpPr>
          <p:cNvPr id="34818"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spTree>
    <p:extLst>
      <p:ext uri="{BB962C8B-B14F-4D97-AF65-F5344CB8AC3E}">
        <p14:creationId xmlns:p14="http://schemas.microsoft.com/office/powerpoint/2010/main" val="36486028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noChangeArrowheads="1"/>
          </p:cNvSpPr>
          <p:nvPr>
            <p:ph idx="1"/>
          </p:nvPr>
        </p:nvSpPr>
        <p:spPr/>
        <p:txBody>
          <a:bodyPr/>
          <a:lstStyle/>
          <a:p>
            <a:pPr eaLnBrk="1" hangingPunct="1"/>
            <a:r>
              <a:rPr lang="en-US" altLang="en-US" sz="2400" smtClean="0">
                <a:latin typeface="Times New Roman" pitchFamily="18" charset="0"/>
                <a:cs typeface="Times New Roman" pitchFamily="18" charset="0"/>
              </a:rPr>
              <a:t>The cochlea resembles a snail's house with two and a half turns, it protrudes towards the middle ear like a promontory, and on its lower wall is the round window. The channel wraps around the pivot, the modiolus, from which the bony partition, lamina spiralis ossea, divides it into scala tympani and scala vestibuli. The partition is missing at the top where there is an opening, the helicotrema.</a:t>
            </a:r>
          </a:p>
        </p:txBody>
      </p:sp>
      <p:sp>
        <p:nvSpPr>
          <p:cNvPr id="39938"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spTree>
    <p:extLst>
      <p:ext uri="{BB962C8B-B14F-4D97-AF65-F5344CB8AC3E}">
        <p14:creationId xmlns:p14="http://schemas.microsoft.com/office/powerpoint/2010/main" val="24467159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p:txBody>
          <a:bodyPr/>
          <a:lstStyle/>
          <a:p>
            <a:pPr eaLnBrk="1" hangingPunct="1"/>
            <a:r>
              <a:rPr lang="sr-Latn-CS" altLang="en-US" smtClean="0"/>
              <a:t>cochlea</a:t>
            </a:r>
            <a:endParaRPr lang="en-US" altLang="en-US" smtClean="0"/>
          </a:p>
        </p:txBody>
      </p:sp>
      <p:sp>
        <p:nvSpPr>
          <p:cNvPr id="40962"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pic>
        <p:nvPicPr>
          <p:cNvPr id="69636" name="Picture 4" descr="puz unutrasnjeg uha i Kortijev org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3085" y="2565400"/>
            <a:ext cx="5209116"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07764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Grp="1" noChangeArrowheads="1"/>
          </p:cNvSpPr>
          <p:nvPr>
            <p:ph idx="1"/>
          </p:nvPr>
        </p:nvSpPr>
        <p:spPr/>
        <p:txBody>
          <a:bodyPr/>
          <a:lstStyle/>
          <a:p>
            <a:pPr eaLnBrk="1" hangingPunct="1"/>
            <a:r>
              <a:rPr lang="sr-Latn-CS" altLang="en-US" smtClean="0"/>
              <a:t>cochlea</a:t>
            </a:r>
            <a:endParaRPr lang="en-US" altLang="en-US" smtClean="0"/>
          </a:p>
        </p:txBody>
      </p:sp>
      <p:sp>
        <p:nvSpPr>
          <p:cNvPr id="41986"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pic>
        <p:nvPicPr>
          <p:cNvPr id="70660" name="Picture 4" descr="poprecni presek puz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5701" y="2636838"/>
            <a:ext cx="4914900"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03431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
          <p:cNvSpPr>
            <a:spLocks noGrp="1" noChangeArrowheads="1"/>
          </p:cNvSpPr>
          <p:nvPr>
            <p:ph idx="1"/>
          </p:nvPr>
        </p:nvSpPr>
        <p:spPr/>
        <p:txBody>
          <a:bodyPr/>
          <a:lstStyle/>
          <a:p>
            <a:pPr eaLnBrk="1" hangingPunct="1"/>
            <a:endParaRPr lang="en-US" altLang="en-US" smtClean="0"/>
          </a:p>
        </p:txBody>
      </p:sp>
      <p:sp>
        <p:nvSpPr>
          <p:cNvPr id="43010"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pic>
        <p:nvPicPr>
          <p:cNvPr id="71684" name="Picture 4" descr="unutrasnje uho - srtuk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7833" y="2492375"/>
            <a:ext cx="5486400"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04715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noChangeArrowheads="1"/>
          </p:cNvSpPr>
          <p:nvPr>
            <p:ph idx="1"/>
          </p:nvPr>
        </p:nvSpPr>
        <p:spPr/>
        <p:txBody>
          <a:bodyPr/>
          <a:lstStyle/>
          <a:p>
            <a:pPr eaLnBrk="1" hangingPunct="1"/>
            <a:r>
              <a:rPr lang="en-US" altLang="en-US" smtClean="0"/>
              <a:t>The Organ of Corti</a:t>
            </a:r>
          </a:p>
        </p:txBody>
      </p:sp>
      <p:sp>
        <p:nvSpPr>
          <p:cNvPr id="44034"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pic>
        <p:nvPicPr>
          <p:cNvPr id="72708" name="Picture 4" descr="Korijev org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420938"/>
            <a:ext cx="7620000"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44493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p:txBody>
          <a:bodyPr/>
          <a:lstStyle/>
          <a:p>
            <a:pPr eaLnBrk="1" hangingPunct="1"/>
            <a:r>
              <a:rPr lang="en-US" altLang="en-US" sz="2400" smtClean="0">
                <a:latin typeface="Times New Roman" pitchFamily="18" charset="0"/>
                <a:cs typeface="Times New Roman" pitchFamily="18" charset="0"/>
              </a:rPr>
              <a:t>The membranous labyrinth resembles a bony one. Thus, in the bony vestibule there are two membrane sacs, the utriculus and the sacculus, connected by the utriculosaccular duct, and with the cochlea by the ductus reuniens. Each of the membranous semicircular canals has its ampulla near one of the openings in the utriculus. In the middle of the ampulla there is a crista that divides it and on it there are sensory cells.</a:t>
            </a:r>
          </a:p>
        </p:txBody>
      </p:sp>
      <p:sp>
        <p:nvSpPr>
          <p:cNvPr id="46082"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spTree>
    <p:extLst>
      <p:ext uri="{BB962C8B-B14F-4D97-AF65-F5344CB8AC3E}">
        <p14:creationId xmlns:p14="http://schemas.microsoft.com/office/powerpoint/2010/main" val="39382059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idx="1"/>
          </p:nvPr>
        </p:nvSpPr>
        <p:spPr/>
        <p:txBody>
          <a:bodyPr/>
          <a:lstStyle/>
          <a:p>
            <a:pPr eaLnBrk="1" hangingPunct="1"/>
            <a:r>
              <a:rPr lang="en-US" altLang="en-US" smtClean="0">
                <a:latin typeface="Times New Roman" pitchFamily="18" charset="0"/>
                <a:cs typeface="Times New Roman" pitchFamily="18" charset="0"/>
              </a:rPr>
              <a:t>Cochlear duct a.k.a. scala media, forms with the bony lamina spiralis a division between the two scales of the cochlea, it is triangular in shape, its base is the basilar membrane, the boundary towards the scala vestibuli is the Raisner’s membrane, and towards the bony wall the spiral ligament rich in blood vessels</a:t>
            </a:r>
            <a:r>
              <a:rPr lang="sr-Latn-CS" altLang="en-US" smtClean="0">
                <a:latin typeface="Times New Roman" pitchFamily="18" charset="0"/>
                <a:cs typeface="Times New Roman" pitchFamily="18" charset="0"/>
              </a:rPr>
              <a:t>.</a:t>
            </a:r>
            <a:endParaRPr lang="en-US" altLang="en-US" smtClean="0">
              <a:latin typeface="Times New Roman" pitchFamily="18" charset="0"/>
              <a:cs typeface="Times New Roman" pitchFamily="18" charset="0"/>
            </a:endParaRPr>
          </a:p>
        </p:txBody>
      </p:sp>
      <p:sp>
        <p:nvSpPr>
          <p:cNvPr id="48130" name="AutoShape 2"/>
          <p:cNvSpPr>
            <a:spLocks noGrp="1" noChangeArrowheads="1"/>
          </p:cNvSpPr>
          <p:nvPr>
            <p:ph type="title"/>
          </p:nvPr>
        </p:nvSpPr>
        <p:spPr/>
        <p:txBody>
          <a:bodyPr>
            <a:normAutofit/>
          </a:bodyPr>
          <a:lstStyle/>
          <a:p>
            <a:pPr>
              <a:defRPr/>
            </a:pPr>
            <a:r>
              <a:rPr lang="en-US" dirty="0">
                <a:latin typeface="Times New Roman" pitchFamily="18" charset="0"/>
                <a:cs typeface="Times New Roman" pitchFamily="18" charset="0"/>
              </a:rPr>
              <a:t>Anatomy of the hearing system</a:t>
            </a:r>
          </a:p>
        </p:txBody>
      </p:sp>
    </p:spTree>
    <p:extLst>
      <p:ext uri="{BB962C8B-B14F-4D97-AF65-F5344CB8AC3E}">
        <p14:creationId xmlns:p14="http://schemas.microsoft.com/office/powerpoint/2010/main" val="14194989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noChangeArrowheads="1"/>
          </p:cNvSpPr>
          <p:nvPr>
            <p:ph idx="1"/>
          </p:nvPr>
        </p:nvSpPr>
        <p:spPr/>
        <p:txBody>
          <a:bodyPr/>
          <a:lstStyle/>
          <a:p>
            <a:pPr eaLnBrk="1" hangingPunct="1"/>
            <a:r>
              <a:rPr lang="en-US" altLang="en-US" smtClean="0">
                <a:latin typeface="Times New Roman" pitchFamily="18" charset="0"/>
                <a:cs typeface="Times New Roman" pitchFamily="18" charset="0"/>
              </a:rPr>
              <a:t>The scala media is filled with endolymph, while the scala tympani and scala vestibuli are filled with perilymph.</a:t>
            </a:r>
          </a:p>
          <a:p>
            <a:pPr eaLnBrk="1" hangingPunct="1"/>
            <a:r>
              <a:rPr lang="en-US" altLang="en-US" smtClean="0">
                <a:latin typeface="Times New Roman" pitchFamily="18" charset="0"/>
                <a:cs typeface="Times New Roman" pitchFamily="18" charset="0"/>
              </a:rPr>
              <a:t>On the basilar membrane is the organ of Corti with three rows of outer and one row of inner nerve cells</a:t>
            </a:r>
          </a:p>
        </p:txBody>
      </p:sp>
      <p:sp>
        <p:nvSpPr>
          <p:cNvPr id="52226"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spTree>
    <p:extLst>
      <p:ext uri="{BB962C8B-B14F-4D97-AF65-F5344CB8AC3E}">
        <p14:creationId xmlns:p14="http://schemas.microsoft.com/office/powerpoint/2010/main" val="1961277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idx="1"/>
          </p:nvPr>
        </p:nvSpPr>
        <p:spPr/>
        <p:txBody>
          <a:bodyPr/>
          <a:lstStyle/>
          <a:p>
            <a:pPr eaLnBrk="1" hangingPunct="1"/>
            <a:r>
              <a:rPr lang="en-US" altLang="en-US" smtClean="0">
                <a:latin typeface="Times New Roman" pitchFamily="18" charset="0"/>
                <a:cs typeface="Times New Roman" pitchFamily="18" charset="0"/>
              </a:rPr>
              <a:t>The organ of Corti</a:t>
            </a:r>
          </a:p>
        </p:txBody>
      </p:sp>
      <p:sp>
        <p:nvSpPr>
          <p:cNvPr id="77826"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pic>
        <p:nvPicPr>
          <p:cNvPr id="76804" name="Picture 4" descr="Korijev org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420938"/>
            <a:ext cx="7620000"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04219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F3807B7-E9AE-497B-BD17-EF6943D29858}"/>
              </a:ext>
            </a:extLst>
          </p:cNvPr>
          <p:cNvSpPr>
            <a:spLocks noGrp="1"/>
          </p:cNvSpPr>
          <p:nvPr>
            <p:ph type="title"/>
          </p:nvPr>
        </p:nvSpPr>
        <p:spPr/>
        <p:txBody>
          <a:bodyPr>
            <a:normAutofit/>
          </a:bodyPr>
          <a:lstStyle/>
          <a:p>
            <a:pPr>
              <a:defRPr/>
            </a:pPr>
            <a:r>
              <a:rPr lang="en-US" sz="4800" smtClean="0">
                <a:latin typeface="Times New Roman" pitchFamily="18" charset="0"/>
                <a:cs typeface="Times New Roman" pitchFamily="18" charset="0"/>
              </a:rPr>
              <a:t>External ear</a:t>
            </a:r>
            <a:endParaRPr lang="en-US">
              <a:latin typeface="Times New Roman" pitchFamily="18" charset="0"/>
              <a:cs typeface="Times New Roman" pitchFamily="18" charset="0"/>
            </a:endParaRPr>
          </a:p>
        </p:txBody>
      </p:sp>
      <p:sp>
        <p:nvSpPr>
          <p:cNvPr id="13314" name="Content Placeholder 1">
            <a:extLst>
              <a:ext uri="{FF2B5EF4-FFF2-40B4-BE49-F238E27FC236}">
                <a16:creationId xmlns:a16="http://schemas.microsoft.com/office/drawing/2014/main" xmlns="" id="{954FC0EC-A581-40DF-B188-C3944DB9C5F9}"/>
              </a:ext>
            </a:extLst>
          </p:cNvPr>
          <p:cNvSpPr>
            <a:spLocks noGrp="1"/>
          </p:cNvSpPr>
          <p:nvPr>
            <p:ph idx="1"/>
          </p:nvPr>
        </p:nvSpPr>
        <p:spPr/>
        <p:txBody>
          <a:bodyPr>
            <a:normAutofit/>
          </a:bodyPr>
          <a:lstStyle/>
          <a:p>
            <a:pPr eaLnBrk="1" hangingPunct="1"/>
            <a:r>
              <a:rPr lang="en-US" altLang="en-US" sz="3200" b="1" i="1" smtClean="0">
                <a:latin typeface="Times New Roman" panose="02020603050405020304" pitchFamily="18" charset="0"/>
                <a:cs typeface="Times New Roman" panose="02020603050405020304" pitchFamily="18" charset="0"/>
              </a:rPr>
              <a:t>Auricle (pinna): </a:t>
            </a:r>
            <a:endParaRPr lang="en-US" altLang="en-US" sz="3200" b="1" i="1">
              <a:latin typeface="Times New Roman" panose="02020603050405020304" pitchFamily="18" charset="0"/>
              <a:cs typeface="Times New Roman" panose="02020603050405020304" pitchFamily="18" charset="0"/>
            </a:endParaRPr>
          </a:p>
          <a:p>
            <a:r>
              <a:rPr lang="en-US" altLang="en-US" smtClean="0">
                <a:latin typeface="Times New Roman" panose="02020603050405020304" pitchFamily="18" charset="0"/>
                <a:cs typeface="Times New Roman" panose="02020603050405020304" pitchFamily="18" charset="0"/>
              </a:rPr>
              <a:t>Development of the auricle begins in </a:t>
            </a:r>
            <a:r>
              <a:rPr lang="en-US" altLang="en-US" b="1" smtClean="0">
                <a:latin typeface="Times New Roman" panose="02020603050405020304" pitchFamily="18" charset="0"/>
                <a:cs typeface="Times New Roman" panose="02020603050405020304" pitchFamily="18" charset="0"/>
              </a:rPr>
              <a:t>6</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intrauterine week</a:t>
            </a:r>
            <a:r>
              <a:rPr lang="en-US" altLang="en-US" smtClean="0">
                <a:latin typeface="Times New Roman" panose="02020603050405020304" pitchFamily="18" charset="0"/>
                <a:cs typeface="Times New Roman" panose="02020603050405020304" pitchFamily="18" charset="0"/>
              </a:rPr>
              <a:t>, from </a:t>
            </a:r>
            <a:r>
              <a:rPr lang="en-US" altLang="en-US" b="1" smtClean="0">
                <a:latin typeface="Times New Roman" panose="02020603050405020304" pitchFamily="18" charset="0"/>
                <a:cs typeface="Times New Roman" panose="02020603050405020304" pitchFamily="18" charset="0"/>
              </a:rPr>
              <a:t>six tubercles (hillocks) </a:t>
            </a:r>
            <a:r>
              <a:rPr lang="en-US" altLang="en-US" smtClean="0">
                <a:latin typeface="Times New Roman" panose="02020603050405020304" pitchFamily="18" charset="0"/>
                <a:cs typeface="Times New Roman" panose="02020603050405020304" pitchFamily="18" charset="0"/>
              </a:rPr>
              <a:t>arranged around 1</a:t>
            </a:r>
            <a:r>
              <a:rPr lang="en-US" altLang="en-US" baseline="30000" smtClean="0">
                <a:latin typeface="Times New Roman" panose="02020603050405020304" pitchFamily="18" charset="0"/>
                <a:cs typeface="Times New Roman" panose="02020603050405020304" pitchFamily="18" charset="0"/>
              </a:rPr>
              <a:t>st</a:t>
            </a:r>
            <a:r>
              <a:rPr lang="en-US" altLang="en-US" smtClean="0">
                <a:latin typeface="Times New Roman" panose="02020603050405020304" pitchFamily="18" charset="0"/>
                <a:cs typeface="Times New Roman" panose="02020603050405020304" pitchFamily="18" charset="0"/>
              </a:rPr>
              <a:t> pharyngeal cleft. </a:t>
            </a:r>
          </a:p>
          <a:p>
            <a:r>
              <a:rPr lang="en-US" altLang="en-US" smtClean="0">
                <a:latin typeface="Times New Roman" panose="02020603050405020304" pitchFamily="18" charset="0"/>
                <a:cs typeface="Times New Roman" panose="02020603050405020304" pitchFamily="18" charset="0"/>
              </a:rPr>
              <a:t>Three tubercles are located on 1</a:t>
            </a:r>
            <a:r>
              <a:rPr lang="en-US" altLang="en-US" baseline="30000" smtClean="0">
                <a:latin typeface="Times New Roman" panose="02020603050405020304" pitchFamily="18" charset="0"/>
                <a:cs typeface="Times New Roman" panose="02020603050405020304" pitchFamily="18" charset="0"/>
              </a:rPr>
              <a:t>st</a:t>
            </a:r>
            <a:r>
              <a:rPr lang="en-US" altLang="en-US" smtClean="0">
                <a:latin typeface="Times New Roman" panose="02020603050405020304" pitchFamily="18" charset="0"/>
                <a:cs typeface="Times New Roman" panose="02020603050405020304" pitchFamily="18" charset="0"/>
              </a:rPr>
              <a:t> pharyngeal arch, while the other three are located on 2</a:t>
            </a:r>
            <a:r>
              <a:rPr lang="en-US" altLang="en-US" baseline="30000" smtClean="0">
                <a:latin typeface="Times New Roman" panose="02020603050405020304" pitchFamily="18" charset="0"/>
                <a:cs typeface="Times New Roman" panose="02020603050405020304" pitchFamily="18" charset="0"/>
              </a:rPr>
              <a:t>nd</a:t>
            </a:r>
            <a:r>
              <a:rPr lang="en-US" altLang="en-US" smtClean="0">
                <a:latin typeface="Times New Roman" panose="02020603050405020304" pitchFamily="18" charset="0"/>
                <a:cs typeface="Times New Roman" panose="02020603050405020304" pitchFamily="18" charset="0"/>
              </a:rPr>
              <a:t> pharyngeal arch</a:t>
            </a:r>
            <a:r>
              <a:rPr lang="sr-Cyrl-RS" altLang="en-US" smtClean="0">
                <a:latin typeface="Times New Roman" panose="02020603050405020304" pitchFamily="18" charset="0"/>
                <a:cs typeface="Times New Roman" panose="02020603050405020304" pitchFamily="18" charset="0"/>
              </a:rPr>
              <a:t>.</a:t>
            </a:r>
          </a:p>
          <a:p>
            <a:pPr eaLnBrk="1" hangingPunct="1"/>
            <a:r>
              <a:rPr lang="en-US" altLang="en-US" smtClean="0">
                <a:latin typeface="Times New Roman" panose="02020603050405020304" pitchFamily="18" charset="0"/>
                <a:cs typeface="Times New Roman" panose="02020603050405020304" pitchFamily="18" charset="0"/>
              </a:rPr>
              <a:t>Tubercles enlarge and coalesce, forming anatomical features of the auricle at the end of the </a:t>
            </a:r>
            <a:r>
              <a:rPr lang="en-US" altLang="en-US" b="1" smtClean="0">
                <a:latin typeface="Times New Roman" panose="02020603050405020304" pitchFamily="18" charset="0"/>
                <a:cs typeface="Times New Roman" panose="02020603050405020304" pitchFamily="18" charset="0"/>
              </a:rPr>
              <a:t>3</a:t>
            </a:r>
            <a:r>
              <a:rPr lang="en-US" altLang="en-US" b="1" baseline="30000" smtClean="0">
                <a:latin typeface="Times New Roman" panose="02020603050405020304" pitchFamily="18" charset="0"/>
                <a:cs typeface="Times New Roman" panose="02020603050405020304" pitchFamily="18" charset="0"/>
              </a:rPr>
              <a:t>rd</a:t>
            </a:r>
            <a:r>
              <a:rPr lang="en-US" altLang="en-US" b="1" smtClean="0">
                <a:latin typeface="Times New Roman" panose="02020603050405020304" pitchFamily="18" charset="0"/>
                <a:cs typeface="Times New Roman" panose="02020603050405020304" pitchFamily="18" charset="0"/>
              </a:rPr>
              <a:t> month of pregnancy</a:t>
            </a:r>
            <a:r>
              <a:rPr lang="en-U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During </a:t>
            </a:r>
            <a:r>
              <a:rPr lang="en-US" altLang="en-US" b="1" smtClean="0">
                <a:latin typeface="Times New Roman" panose="02020603050405020304" pitchFamily="18" charset="0"/>
                <a:cs typeface="Times New Roman" panose="02020603050405020304" pitchFamily="18" charset="0"/>
              </a:rPr>
              <a:t>20</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week of fetal development</a:t>
            </a:r>
            <a:r>
              <a:rPr lang="en-US" altLang="en-US" smtClean="0">
                <a:latin typeface="Times New Roman" panose="02020603050405020304" pitchFamily="18" charset="0"/>
                <a:cs typeface="Times New Roman" panose="02020603050405020304" pitchFamily="18" charset="0"/>
              </a:rPr>
              <a:t>, anatomical features of the auricle are fully formed.</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idx="1"/>
          </p:nvPr>
        </p:nvSpPr>
        <p:spPr/>
        <p:txBody>
          <a:bodyPr/>
          <a:lstStyle/>
          <a:p>
            <a:pPr eaLnBrk="1" hangingPunct="1"/>
            <a:r>
              <a:rPr lang="en-US" altLang="en-US" smtClean="0">
                <a:latin typeface="Times New Roman" pitchFamily="18" charset="0"/>
                <a:cs typeface="Times New Roman" pitchFamily="18" charset="0"/>
              </a:rPr>
              <a:t>The fibers of the VIII cranial nerve pass through the internal acoustic canal, and after exiting, they separate and reach the corresponding synapses in the medulla oblongata, and from there they reach the corresponding cortical centers via numerous nuclei in the brain stem.</a:t>
            </a:r>
          </a:p>
        </p:txBody>
      </p:sp>
      <p:sp>
        <p:nvSpPr>
          <p:cNvPr id="54274"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spTree>
    <p:extLst>
      <p:ext uri="{BB962C8B-B14F-4D97-AF65-F5344CB8AC3E}">
        <p14:creationId xmlns:p14="http://schemas.microsoft.com/office/powerpoint/2010/main" val="3328671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noChangeArrowheads="1"/>
          </p:cNvSpPr>
          <p:nvPr>
            <p:ph idx="1"/>
          </p:nvPr>
        </p:nvSpPr>
        <p:spPr/>
        <p:txBody>
          <a:bodyPr/>
          <a:lstStyle/>
          <a:p>
            <a:pPr eaLnBrk="1" hangingPunct="1"/>
            <a:endParaRPr lang="en-US" altLang="en-US" smtClean="0"/>
          </a:p>
        </p:txBody>
      </p:sp>
      <p:sp>
        <p:nvSpPr>
          <p:cNvPr id="60418"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Anatomy of the hearing system</a:t>
            </a:r>
          </a:p>
        </p:txBody>
      </p:sp>
      <p:pic>
        <p:nvPicPr>
          <p:cNvPr id="78852" name="Picture 4" descr="ear-anatomy-atlas_imagelarge 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4733" y="2349500"/>
            <a:ext cx="6705600"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9475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p:cNvSpPr>
            <a:spLocks noGrp="1" noChangeArrowheads="1"/>
          </p:cNvSpPr>
          <p:nvPr>
            <p:ph type="ctrTitle"/>
          </p:nvPr>
        </p:nvSpPr>
        <p:spPr/>
        <p:txBody>
          <a:bodyPr/>
          <a:lstStyle/>
          <a:p>
            <a:pPr eaLnBrk="1" fontAlgn="auto" hangingPunct="1">
              <a:spcAft>
                <a:spcPts val="0"/>
              </a:spcAft>
              <a:defRPr/>
            </a:pPr>
            <a:r>
              <a:rPr lang="en-US" b="1" dirty="0" smtClean="0">
                <a:latin typeface="Times New Roman" pitchFamily="18" charset="0"/>
                <a:cs typeface="Times New Roman" pitchFamily="18" charset="0"/>
              </a:rPr>
              <a:t>Hearing physiology</a:t>
            </a: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val="17999603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p:cNvSpPr>
            <a:spLocks noGrp="1" noChangeArrowheads="1"/>
          </p:cNvSpPr>
          <p:nvPr>
            <p:ph idx="1"/>
          </p:nvPr>
        </p:nvSpPr>
        <p:spPr/>
        <p:txBody>
          <a:bodyPr/>
          <a:lstStyle/>
          <a:p>
            <a:pPr eaLnBrk="1" hangingPunct="1"/>
            <a:r>
              <a:rPr lang="en-US" altLang="en-US" smtClean="0">
                <a:latin typeface="Times New Roman" pitchFamily="18" charset="0"/>
                <a:cs typeface="Times New Roman" pitchFamily="18" charset="0"/>
              </a:rPr>
              <a:t>Tones </a:t>
            </a:r>
            <a:r>
              <a:rPr lang="sr-Latn-RS" altLang="en-US" smtClean="0">
                <a:latin typeface="Times New Roman" pitchFamily="18" charset="0"/>
                <a:cs typeface="Times New Roman" pitchFamily="18" charset="0"/>
              </a:rPr>
              <a:t>(</a:t>
            </a:r>
            <a:r>
              <a:rPr lang="en-US" altLang="en-US" smtClean="0">
                <a:latin typeface="Times New Roman" pitchFamily="18" charset="0"/>
                <a:cs typeface="Times New Roman" pitchFamily="18" charset="0"/>
              </a:rPr>
              <a:t>dB and Hz</a:t>
            </a:r>
            <a:r>
              <a:rPr lang="sr-Latn-RS" altLang="en-US" smtClean="0">
                <a:latin typeface="Times New Roman" pitchFamily="18" charset="0"/>
                <a:cs typeface="Times New Roman" pitchFamily="18" charset="0"/>
              </a:rPr>
              <a:t>)</a:t>
            </a:r>
            <a:r>
              <a:rPr lang="en-US" altLang="en-US" smtClean="0">
                <a:latin typeface="Times New Roman" pitchFamily="18" charset="0"/>
                <a:cs typeface="Times New Roman" pitchFamily="18" charset="0"/>
              </a:rPr>
              <a:t> from 16-20 000 Hz</a:t>
            </a:r>
          </a:p>
          <a:p>
            <a:pPr eaLnBrk="1" hangingPunct="1"/>
            <a:r>
              <a:rPr lang="en-US" altLang="en-US" smtClean="0">
                <a:latin typeface="Times New Roman" pitchFamily="18" charset="0"/>
                <a:cs typeface="Times New Roman" pitchFamily="18" charset="0"/>
              </a:rPr>
              <a:t>The complex tone of sounds has color as well</a:t>
            </a:r>
          </a:p>
          <a:p>
            <a:pPr eaLnBrk="1" hangingPunct="1"/>
            <a:r>
              <a:rPr lang="en-US" altLang="en-US" smtClean="0">
                <a:latin typeface="Times New Roman" pitchFamily="18" charset="0"/>
                <a:cs typeface="Times New Roman" pitchFamily="18" charset="0"/>
              </a:rPr>
              <a:t>Noises are a mixture of sounds</a:t>
            </a:r>
          </a:p>
          <a:p>
            <a:pPr eaLnBrk="1" hangingPunct="1"/>
            <a:r>
              <a:rPr lang="en-US" altLang="en-US" smtClean="0">
                <a:latin typeface="Times New Roman" pitchFamily="18" charset="0"/>
                <a:cs typeface="Times New Roman" pitchFamily="18" charset="0"/>
              </a:rPr>
              <a:t>Voices human speech from 80Hz to 7,000 Hz. Normal speech from 500 Hz - 3000 Hz, volume 40-60 dB, shouting 85 dB.</a:t>
            </a:r>
          </a:p>
        </p:txBody>
      </p:sp>
      <p:sp>
        <p:nvSpPr>
          <p:cNvPr id="78850"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Audiology</a:t>
            </a:r>
          </a:p>
        </p:txBody>
      </p:sp>
    </p:spTree>
    <p:extLst>
      <p:ext uri="{BB962C8B-B14F-4D97-AF65-F5344CB8AC3E}">
        <p14:creationId xmlns:p14="http://schemas.microsoft.com/office/powerpoint/2010/main" val="27063399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Grp="1" noChangeArrowheads="1"/>
          </p:cNvSpPr>
          <p:nvPr>
            <p:ph idx="1"/>
          </p:nvPr>
        </p:nvSpPr>
        <p:spPr/>
        <p:txBody>
          <a:bodyPr/>
          <a:lstStyle/>
          <a:p>
            <a:pPr algn="ctr" eaLnBrk="1" hangingPunct="1">
              <a:buFont typeface="Wingdings" pitchFamily="2" charset="2"/>
              <a:buNone/>
            </a:pPr>
            <a:endParaRPr lang="sr-Cyrl-CS" altLang="en-US" smtClean="0">
              <a:solidFill>
                <a:schemeClr val="hlink"/>
              </a:solidFill>
              <a:latin typeface="Times New Roman" pitchFamily="18" charset="0"/>
              <a:cs typeface="Times New Roman" pitchFamily="18" charset="0"/>
            </a:endParaRPr>
          </a:p>
          <a:p>
            <a:pPr algn="ctr" eaLnBrk="1" hangingPunct="1"/>
            <a:r>
              <a:rPr lang="en-US" altLang="en-US" smtClean="0">
                <a:latin typeface="Times New Roman" pitchFamily="18" charset="0"/>
                <a:cs typeface="Times New Roman" pitchFamily="18" charset="0"/>
              </a:rPr>
              <a:t>Aerotympanal</a:t>
            </a:r>
          </a:p>
          <a:p>
            <a:pPr algn="ctr" eaLnBrk="1" hangingPunct="1"/>
            <a:r>
              <a:rPr lang="en-US" altLang="en-US" smtClean="0">
                <a:latin typeface="Times New Roman" pitchFamily="18" charset="0"/>
                <a:cs typeface="Times New Roman" pitchFamily="18" charset="0"/>
              </a:rPr>
              <a:t>Craniotympanal</a:t>
            </a:r>
          </a:p>
          <a:p>
            <a:pPr algn="ctr" eaLnBrk="1" hangingPunct="1"/>
            <a:r>
              <a:rPr lang="en-US" altLang="en-US" smtClean="0">
                <a:latin typeface="Times New Roman" pitchFamily="18" charset="0"/>
                <a:cs typeface="Times New Roman" pitchFamily="18" charset="0"/>
              </a:rPr>
              <a:t>Cranial</a:t>
            </a:r>
            <a:endParaRPr lang="sr-Latn-CS" altLang="en-US" smtClean="0"/>
          </a:p>
          <a:p>
            <a:pPr algn="ctr" eaLnBrk="1" hangingPunct="1"/>
            <a:endParaRPr lang="sr-Latn-CS" altLang="en-US" smtClean="0"/>
          </a:p>
          <a:p>
            <a:pPr eaLnBrk="1" hangingPunct="1"/>
            <a:endParaRPr lang="en-US" altLang="en-US" smtClean="0"/>
          </a:p>
        </p:txBody>
      </p:sp>
      <p:sp>
        <p:nvSpPr>
          <p:cNvPr id="64514"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Sound transmission </a:t>
            </a:r>
            <a:r>
              <a:rPr lang="en-US" dirty="0" smtClean="0">
                <a:latin typeface="Times New Roman" pitchFamily="18" charset="0"/>
                <a:cs typeface="Times New Roman" pitchFamily="18" charset="0"/>
              </a:rPr>
              <a:t>routes</a:t>
            </a:r>
            <a:endParaRPr lang="en-US" dirty="0">
              <a:latin typeface="Times New Roman" pitchFamily="18" charset="0"/>
              <a:cs typeface="Times New Roman" pitchFamily="18" charset="0"/>
            </a:endParaRPr>
          </a:p>
        </p:txBody>
      </p:sp>
      <p:pic>
        <p:nvPicPr>
          <p:cNvPr id="81924" name="Picture 4" descr="hearingdia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7834" y="4437064"/>
            <a:ext cx="6720417" cy="219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9608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3"/>
          <p:cNvSpPr>
            <a:spLocks noGrp="1" noChangeArrowheads="1"/>
          </p:cNvSpPr>
          <p:nvPr>
            <p:ph idx="1"/>
          </p:nvPr>
        </p:nvSpPr>
        <p:spPr/>
        <p:txBody>
          <a:bodyPr/>
          <a:lstStyle/>
          <a:p>
            <a:pPr marL="533400" indent="-533400" eaLnBrk="1" hangingPunct="1">
              <a:lnSpc>
                <a:spcPct val="80000"/>
              </a:lnSpc>
            </a:pPr>
            <a:r>
              <a:rPr lang="en-US" altLang="en-US" sz="2400" b="1" smtClean="0">
                <a:latin typeface="Times New Roman" pitchFamily="18" charset="0"/>
                <a:cs typeface="Times New Roman" pitchFamily="18" charset="0"/>
              </a:rPr>
              <a:t>Conductive apparatus</a:t>
            </a:r>
          </a:p>
          <a:p>
            <a:pPr marL="788988" lvl="1" indent="-533400" eaLnBrk="1" hangingPunct="1">
              <a:lnSpc>
                <a:spcPct val="80000"/>
              </a:lnSpc>
            </a:pPr>
            <a:r>
              <a:rPr lang="en-US" altLang="en-US" sz="2000" b="1" smtClean="0">
                <a:latin typeface="Times New Roman" pitchFamily="18" charset="0"/>
                <a:cs typeface="Times New Roman" pitchFamily="18" charset="0"/>
              </a:rPr>
              <a:t>     </a:t>
            </a:r>
            <a:r>
              <a:rPr lang="en-US" altLang="en-US" sz="2000" smtClean="0">
                <a:latin typeface="Times New Roman" pitchFamily="18" charset="0"/>
                <a:cs typeface="Times New Roman" pitchFamily="18" charset="0"/>
              </a:rPr>
              <a:t>external auditory canal</a:t>
            </a:r>
          </a:p>
          <a:p>
            <a:pPr marL="788988" lvl="1" indent="-533400" eaLnBrk="1" hangingPunct="1">
              <a:lnSpc>
                <a:spcPct val="80000"/>
              </a:lnSpc>
            </a:pPr>
            <a:r>
              <a:rPr lang="en-US" altLang="en-US" sz="2000" smtClean="0">
                <a:latin typeface="Times New Roman" pitchFamily="18" charset="0"/>
                <a:cs typeface="Times New Roman" pitchFamily="18" charset="0"/>
              </a:rPr>
              <a:t>     eardrum</a:t>
            </a:r>
          </a:p>
          <a:p>
            <a:pPr marL="788988" lvl="1" indent="-533400" eaLnBrk="1" hangingPunct="1">
              <a:lnSpc>
                <a:spcPct val="80000"/>
              </a:lnSpc>
            </a:pPr>
            <a:r>
              <a:rPr lang="en-US" altLang="en-US" sz="2000" smtClean="0">
                <a:latin typeface="Times New Roman" pitchFamily="18" charset="0"/>
                <a:cs typeface="Times New Roman" pitchFamily="18" charset="0"/>
              </a:rPr>
              <a:t>     auditory ossicles - leverage effect</a:t>
            </a:r>
          </a:p>
          <a:p>
            <a:pPr marL="533400" indent="-533400" eaLnBrk="1" hangingPunct="1">
              <a:lnSpc>
                <a:spcPct val="80000"/>
              </a:lnSpc>
            </a:pPr>
            <a:r>
              <a:rPr lang="en-US" altLang="en-US" sz="2400" b="1" smtClean="0">
                <a:latin typeface="Times New Roman" pitchFamily="18" charset="0"/>
                <a:cs typeface="Times New Roman" pitchFamily="18" charset="0"/>
              </a:rPr>
              <a:t>Movement of the labyrinth fluid</a:t>
            </a:r>
          </a:p>
          <a:p>
            <a:pPr marL="788988" lvl="1" indent="-533400" eaLnBrk="1" hangingPunct="1">
              <a:lnSpc>
                <a:spcPct val="80000"/>
              </a:lnSpc>
            </a:pPr>
            <a:r>
              <a:rPr lang="en-US" altLang="en-US" sz="2000" b="1" smtClean="0">
                <a:latin typeface="Times New Roman" pitchFamily="18" charset="0"/>
                <a:cs typeface="Times New Roman" pitchFamily="18" charset="0"/>
              </a:rPr>
              <a:t>      </a:t>
            </a:r>
            <a:r>
              <a:rPr lang="en-US" altLang="en-US" sz="2000" smtClean="0">
                <a:latin typeface="Times New Roman" pitchFamily="18" charset="0"/>
                <a:cs typeface="Times New Roman" pitchFamily="18" charset="0"/>
              </a:rPr>
              <a:t>Oval window</a:t>
            </a:r>
          </a:p>
          <a:p>
            <a:pPr marL="788988" lvl="1" indent="-533400" eaLnBrk="1" hangingPunct="1">
              <a:lnSpc>
                <a:spcPct val="80000"/>
              </a:lnSpc>
            </a:pPr>
            <a:r>
              <a:rPr lang="en-US" altLang="en-US" sz="2000" smtClean="0">
                <a:latin typeface="Times New Roman" pitchFamily="18" charset="0"/>
                <a:cs typeface="Times New Roman" pitchFamily="18" charset="0"/>
              </a:rPr>
              <a:t>      Organ of Corti</a:t>
            </a:r>
          </a:p>
          <a:p>
            <a:pPr marL="788988" lvl="1" indent="-533400" eaLnBrk="1" hangingPunct="1">
              <a:lnSpc>
                <a:spcPct val="80000"/>
              </a:lnSpc>
            </a:pPr>
            <a:r>
              <a:rPr lang="en-US" altLang="en-US" sz="2000" smtClean="0">
                <a:latin typeface="Times New Roman" pitchFamily="18" charset="0"/>
                <a:cs typeface="Times New Roman" pitchFamily="18" charset="0"/>
              </a:rPr>
              <a:t>      cochlear microphony</a:t>
            </a:r>
          </a:p>
          <a:p>
            <a:pPr marL="788988" lvl="1" indent="-533400" eaLnBrk="1" hangingPunct="1">
              <a:lnSpc>
                <a:spcPct val="80000"/>
              </a:lnSpc>
            </a:pPr>
            <a:r>
              <a:rPr lang="en-US" altLang="en-US" sz="2000" smtClean="0">
                <a:latin typeface="Times New Roman" pitchFamily="18" charset="0"/>
                <a:cs typeface="Times New Roman" pitchFamily="18" charset="0"/>
              </a:rPr>
              <a:t>      afferent fibers transmitter adrenaline</a:t>
            </a:r>
          </a:p>
          <a:p>
            <a:pPr marL="788988" lvl="1" indent="-533400" eaLnBrk="1" hangingPunct="1">
              <a:lnSpc>
                <a:spcPct val="80000"/>
              </a:lnSpc>
            </a:pPr>
            <a:r>
              <a:rPr lang="en-US" altLang="en-US" sz="2000" smtClean="0">
                <a:latin typeface="Times New Roman" pitchFamily="18" charset="0"/>
                <a:cs typeface="Times New Roman" pitchFamily="18" charset="0"/>
              </a:rPr>
              <a:t>      efferent threads transmitter acetylcholine</a:t>
            </a:r>
          </a:p>
        </p:txBody>
      </p:sp>
      <p:sp>
        <p:nvSpPr>
          <p:cNvPr id="65538"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Basics of the </a:t>
            </a:r>
            <a:r>
              <a:rPr lang="en-US" dirty="0" smtClean="0">
                <a:latin typeface="Times New Roman" pitchFamily="18" charset="0"/>
                <a:cs typeface="Times New Roman" pitchFamily="18" charset="0"/>
              </a:rPr>
              <a:t>hearing physiology</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0352297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p:cNvSpPr>
            <a:spLocks noGrp="1" noChangeArrowheads="1"/>
          </p:cNvSpPr>
          <p:nvPr>
            <p:ph idx="1"/>
          </p:nvPr>
        </p:nvSpPr>
        <p:spPr>
          <a:xfrm>
            <a:off x="1102784" y="2781301"/>
            <a:ext cx="10272183" cy="3305175"/>
          </a:xfrm>
        </p:spPr>
        <p:txBody>
          <a:bodyPr/>
          <a:lstStyle/>
          <a:p>
            <a:pPr eaLnBrk="1" hangingPunct="1"/>
            <a:endParaRPr lang="en-US" altLang="en-US" smtClean="0"/>
          </a:p>
        </p:txBody>
      </p:sp>
      <p:sp>
        <p:nvSpPr>
          <p:cNvPr id="2"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Basics of the hearing physiology</a:t>
            </a:r>
          </a:p>
        </p:txBody>
      </p:sp>
      <p:pic>
        <p:nvPicPr>
          <p:cNvPr id="83972" name="Picture 4" descr="conductive-sensorineural-hearing-loss[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8318" y="2781300"/>
            <a:ext cx="47625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73866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p:cNvSpPr>
            <a:spLocks noGrp="1" noChangeArrowheads="1"/>
          </p:cNvSpPr>
          <p:nvPr>
            <p:ph idx="1"/>
          </p:nvPr>
        </p:nvSpPr>
        <p:spPr/>
        <p:txBody>
          <a:bodyPr/>
          <a:lstStyle/>
          <a:p>
            <a:pPr eaLnBrk="1" hangingPunct="1"/>
            <a:r>
              <a:rPr lang="en-US" altLang="en-US" smtClean="0">
                <a:latin typeface="Times New Roman" pitchFamily="18" charset="0"/>
                <a:cs typeface="Times New Roman" pitchFamily="18" charset="0"/>
              </a:rPr>
              <a:t>From the acoustic point of view, the external auditory canal is a resonator of sound waves from 3000 Hz to 4000 Hz.</a:t>
            </a:r>
          </a:p>
        </p:txBody>
      </p:sp>
      <p:sp>
        <p:nvSpPr>
          <p:cNvPr id="66562"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Basics of the hearing physiology</a:t>
            </a:r>
          </a:p>
        </p:txBody>
      </p:sp>
    </p:spTree>
    <p:extLst>
      <p:ext uri="{BB962C8B-B14F-4D97-AF65-F5344CB8AC3E}">
        <p14:creationId xmlns:p14="http://schemas.microsoft.com/office/powerpoint/2010/main" val="35089423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p:cNvSpPr>
            <a:spLocks noGrp="1" noChangeArrowheads="1"/>
          </p:cNvSpPr>
          <p:nvPr>
            <p:ph idx="1"/>
          </p:nvPr>
        </p:nvSpPr>
        <p:spPr/>
        <p:txBody>
          <a:bodyPr/>
          <a:lstStyle/>
          <a:p>
            <a:pPr eaLnBrk="1" hangingPunct="1"/>
            <a:r>
              <a:rPr lang="en-US" altLang="en-US" smtClean="0">
                <a:latin typeface="Times New Roman" pitchFamily="18" charset="0"/>
                <a:cs typeface="Times New Roman" pitchFamily="18" charset="0"/>
              </a:rPr>
              <a:t>The eardrum oscillates with the same number of cycles as the air waves that reach it. It has a low impedance due to its shape and structure and can receive a wide range of sound information.</a:t>
            </a:r>
          </a:p>
          <a:p>
            <a:pPr eaLnBrk="1" hangingPunct="1"/>
            <a:r>
              <a:rPr lang="en-US" altLang="en-US" smtClean="0">
                <a:latin typeface="Times New Roman" pitchFamily="18" charset="0"/>
                <a:cs typeface="Times New Roman" pitchFamily="18" charset="0"/>
              </a:rPr>
              <a:t>The surface of the tympanic membrane is about 55 mm, and the oval window is about 3.2 mm</a:t>
            </a:r>
            <a:endParaRPr lang="en-US" altLang="en-US" smtClean="0"/>
          </a:p>
        </p:txBody>
      </p:sp>
      <p:sp>
        <p:nvSpPr>
          <p:cNvPr id="67586"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Basics of the hearing physiology</a:t>
            </a:r>
          </a:p>
        </p:txBody>
      </p:sp>
    </p:spTree>
    <p:extLst>
      <p:ext uri="{BB962C8B-B14F-4D97-AF65-F5344CB8AC3E}">
        <p14:creationId xmlns:p14="http://schemas.microsoft.com/office/powerpoint/2010/main" val="30863702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3"/>
          <p:cNvSpPr>
            <a:spLocks noGrp="1" noChangeArrowheads="1"/>
          </p:cNvSpPr>
          <p:nvPr>
            <p:ph idx="1"/>
          </p:nvPr>
        </p:nvSpPr>
        <p:spPr/>
        <p:txBody>
          <a:bodyPr/>
          <a:lstStyle/>
          <a:p>
            <a:pPr eaLnBrk="1" hangingPunct="1"/>
            <a:r>
              <a:rPr lang="en-US" altLang="en-US" smtClean="0">
                <a:latin typeface="Times New Roman" pitchFamily="18" charset="0"/>
                <a:cs typeface="Times New Roman" pitchFamily="18" charset="0"/>
              </a:rPr>
              <a:t>Chain of auditory ossicles - leverage effect</a:t>
            </a:r>
          </a:p>
          <a:p>
            <a:pPr eaLnBrk="1" hangingPunct="1"/>
            <a:r>
              <a:rPr lang="en-US" altLang="en-US" smtClean="0">
                <a:latin typeface="Times New Roman" pitchFamily="18" charset="0"/>
                <a:cs typeface="Times New Roman" pitchFamily="18" charset="0"/>
              </a:rPr>
              <a:t>The role of the middle ear consists of the transmission, amplification, transformation of sound to the inner ear and protection from the sudden impact of intense sound.</a:t>
            </a:r>
          </a:p>
        </p:txBody>
      </p:sp>
      <p:sp>
        <p:nvSpPr>
          <p:cNvPr id="68610"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Basics of the hearing physiology</a:t>
            </a:r>
          </a:p>
        </p:txBody>
      </p:sp>
    </p:spTree>
    <p:extLst>
      <p:ext uri="{BB962C8B-B14F-4D97-AF65-F5344CB8AC3E}">
        <p14:creationId xmlns:p14="http://schemas.microsoft.com/office/powerpoint/2010/main" val="29434608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1">
            <a:extLst>
              <a:ext uri="{FF2B5EF4-FFF2-40B4-BE49-F238E27FC236}">
                <a16:creationId xmlns:a16="http://schemas.microsoft.com/office/drawing/2014/main" xmlns="" id="{3A531E23-3A36-44E8-AA27-AAC679E1749D}"/>
              </a:ext>
            </a:extLst>
          </p:cNvPr>
          <p:cNvSpPr>
            <a:spLocks noGrp="1"/>
          </p:cNvSpPr>
          <p:nvPr>
            <p:ph idx="1"/>
          </p:nvPr>
        </p:nvSpPr>
        <p:spPr>
          <a:xfrm>
            <a:off x="838200" y="958633"/>
            <a:ext cx="10515600" cy="4940733"/>
          </a:xfrm>
        </p:spPr>
        <p:txBody>
          <a:bodyPr>
            <a:normAutofit lnSpcReduction="10000"/>
          </a:bodyPr>
          <a:lstStyle/>
          <a:p>
            <a:pPr eaLnBrk="1" hangingPunct="1"/>
            <a:r>
              <a:rPr lang="en-US" altLang="en-US" sz="3200" b="1" i="1" smtClean="0">
                <a:latin typeface="Times New Roman" panose="02020603050405020304" pitchFamily="18" charset="0"/>
                <a:cs typeface="Times New Roman" panose="02020603050405020304" pitchFamily="18" charset="0"/>
              </a:rPr>
              <a:t>External ear canal</a:t>
            </a:r>
            <a:r>
              <a:rPr lang="sr-Cyrl-RS" altLang="en-US" sz="3200" b="1" i="1" smtClean="0">
                <a:latin typeface="Times New Roman" panose="02020603050405020304" pitchFamily="18" charset="0"/>
                <a:cs typeface="Times New Roman" panose="02020603050405020304" pitchFamily="18" charset="0"/>
              </a:rPr>
              <a:t>:</a:t>
            </a:r>
            <a:endParaRPr lang="sr-Cyrl-RS" altLang="en-US" sz="3200" b="1" i="1">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Begins to form during </a:t>
            </a:r>
            <a:r>
              <a:rPr lang="en-US" altLang="en-US" b="1" smtClean="0">
                <a:latin typeface="Times New Roman" panose="02020603050405020304" pitchFamily="18" charset="0"/>
                <a:cs typeface="Times New Roman" panose="02020603050405020304" pitchFamily="18" charset="0"/>
              </a:rPr>
              <a:t>8</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week of fetal development</a:t>
            </a:r>
            <a:r>
              <a:rPr lang="en-US" altLang="en-US" smtClean="0">
                <a:latin typeface="Times New Roman" panose="02020603050405020304" pitchFamily="18" charset="0"/>
                <a:cs typeface="Times New Roman" panose="02020603050405020304" pitchFamily="18" charset="0"/>
              </a:rPr>
              <a:t>, from </a:t>
            </a:r>
            <a:r>
              <a:rPr lang="en-US" altLang="en-US" b="1" smtClean="0">
                <a:latin typeface="Times New Roman" panose="02020603050405020304" pitchFamily="18" charset="0"/>
                <a:cs typeface="Times New Roman" panose="02020603050405020304" pitchFamily="18" charset="0"/>
              </a:rPr>
              <a:t>1</a:t>
            </a:r>
            <a:r>
              <a:rPr lang="en-US" altLang="en-US" b="1" baseline="30000" smtClean="0">
                <a:latin typeface="Times New Roman" panose="02020603050405020304" pitchFamily="18" charset="0"/>
                <a:cs typeface="Times New Roman" panose="02020603050405020304" pitchFamily="18" charset="0"/>
              </a:rPr>
              <a:t>st</a:t>
            </a:r>
            <a:r>
              <a:rPr lang="en-US" altLang="en-US" b="1" smtClean="0">
                <a:latin typeface="Times New Roman" panose="02020603050405020304" pitchFamily="18" charset="0"/>
                <a:cs typeface="Times New Roman" panose="02020603050405020304" pitchFamily="18" charset="0"/>
              </a:rPr>
              <a:t> pharyngeal cleft</a:t>
            </a:r>
            <a:r>
              <a:rPr lang="en-US" altLang="en-US" smtClean="0">
                <a:latin typeface="Times New Roman" panose="02020603050405020304" pitchFamily="18" charset="0"/>
                <a:cs typeface="Times New Roman" panose="02020603050405020304" pitchFamily="18" charset="0"/>
              </a:rPr>
              <a:t>. </a:t>
            </a:r>
          </a:p>
          <a:p>
            <a:r>
              <a:rPr lang="en-US" altLang="en-US" smtClean="0">
                <a:latin typeface="Times New Roman" panose="02020603050405020304" pitchFamily="18" charset="0"/>
                <a:cs typeface="Times New Roman" panose="02020603050405020304" pitchFamily="18" charset="0"/>
              </a:rPr>
              <a:t>During </a:t>
            </a:r>
            <a:r>
              <a:rPr lang="en-US" altLang="en-US" b="1" smtClean="0">
                <a:latin typeface="Times New Roman" panose="02020603050405020304" pitchFamily="18" charset="0"/>
                <a:cs typeface="Times New Roman" panose="02020603050405020304" pitchFamily="18" charset="0"/>
              </a:rPr>
              <a:t>3</a:t>
            </a:r>
            <a:r>
              <a:rPr lang="en-US" altLang="en-US" b="1" baseline="30000" smtClean="0">
                <a:latin typeface="Times New Roman" panose="02020603050405020304" pitchFamily="18" charset="0"/>
                <a:cs typeface="Times New Roman" panose="02020603050405020304" pitchFamily="18" charset="0"/>
              </a:rPr>
              <a:t>rd</a:t>
            </a:r>
            <a:r>
              <a:rPr lang="en-US" altLang="en-US" b="1" smtClean="0">
                <a:latin typeface="Times New Roman" panose="02020603050405020304" pitchFamily="18" charset="0"/>
                <a:cs typeface="Times New Roman" panose="02020603050405020304" pitchFamily="18" charset="0"/>
              </a:rPr>
              <a:t> month of fetal development</a:t>
            </a:r>
            <a:r>
              <a:rPr lang="en-US" altLang="en-US">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the meatus </a:t>
            </a:r>
            <a:r>
              <a:rPr lang="en-US" altLang="en-US">
                <a:latin typeface="Times New Roman" panose="02020603050405020304" pitchFamily="18" charset="0"/>
                <a:cs typeface="Times New Roman" panose="02020603050405020304" pitchFamily="18" charset="0"/>
              </a:rPr>
              <a:t>deepens by proliferation of </a:t>
            </a:r>
            <a:r>
              <a:rPr lang="en-US" altLang="en-US" smtClean="0">
                <a:latin typeface="Times New Roman" panose="02020603050405020304" pitchFamily="18" charset="0"/>
                <a:cs typeface="Times New Roman" panose="02020603050405020304" pitchFamily="18" charset="0"/>
              </a:rPr>
              <a:t>its ectoderm</a:t>
            </a:r>
            <a:r>
              <a:rPr lang="en-US" altLang="en-US">
                <a:latin typeface="Times New Roman" panose="02020603050405020304" pitchFamily="18" charset="0"/>
                <a:cs typeface="Times New Roman" panose="02020603050405020304" pitchFamily="18" charset="0"/>
              </a:rPr>
              <a:t>, and </a:t>
            </a:r>
            <a:r>
              <a:rPr lang="en-US" altLang="en-US" smtClean="0">
                <a:latin typeface="Times New Roman" panose="02020603050405020304" pitchFamily="18" charset="0"/>
                <a:cs typeface="Times New Roman" panose="02020603050405020304" pitchFamily="18" charset="0"/>
              </a:rPr>
              <a:t>an </a:t>
            </a:r>
            <a:r>
              <a:rPr lang="en-US" altLang="en-US">
                <a:latin typeface="Times New Roman" panose="02020603050405020304" pitchFamily="18" charset="0"/>
                <a:cs typeface="Times New Roman" panose="02020603050405020304" pitchFamily="18" charset="0"/>
              </a:rPr>
              <a:t>anteriorly placed bud of </a:t>
            </a:r>
            <a:r>
              <a:rPr lang="en-US" altLang="en-US" smtClean="0">
                <a:latin typeface="Times New Roman" panose="02020603050405020304" pitchFamily="18" charset="0"/>
                <a:cs typeface="Times New Roman" panose="02020603050405020304" pitchFamily="18" charset="0"/>
              </a:rPr>
              <a:t>epithelial cells </a:t>
            </a:r>
            <a:r>
              <a:rPr lang="en-US" altLang="en-US">
                <a:latin typeface="Times New Roman" panose="02020603050405020304" pitchFamily="18" charset="0"/>
                <a:cs typeface="Times New Roman" panose="02020603050405020304" pitchFamily="18" charset="0"/>
              </a:rPr>
              <a:t>expands vertically to form the skin, which will </a:t>
            </a:r>
            <a:r>
              <a:rPr lang="en-US" altLang="en-US" smtClean="0">
                <a:latin typeface="Times New Roman" panose="02020603050405020304" pitchFamily="18" charset="0"/>
                <a:cs typeface="Times New Roman" panose="02020603050405020304" pitchFamily="18" charset="0"/>
              </a:rPr>
              <a:t>cover the </a:t>
            </a:r>
            <a:r>
              <a:rPr lang="en-US" altLang="en-US">
                <a:latin typeface="Times New Roman" panose="02020603050405020304" pitchFamily="18" charset="0"/>
                <a:cs typeface="Times New Roman" panose="02020603050405020304" pitchFamily="18" charset="0"/>
              </a:rPr>
              <a:t>future tympanic </a:t>
            </a:r>
            <a:r>
              <a:rPr lang="en-US" altLang="en-US" smtClean="0">
                <a:latin typeface="Times New Roman" panose="02020603050405020304" pitchFamily="18" charset="0"/>
                <a:cs typeface="Times New Roman" panose="02020603050405020304" pitchFamily="18" charset="0"/>
              </a:rPr>
              <a:t>membrane.</a:t>
            </a:r>
          </a:p>
          <a:p>
            <a:r>
              <a:rPr lang="en-US" altLang="en-US">
                <a:latin typeface="Times New Roman" panose="02020603050405020304" pitchFamily="18" charset="0"/>
                <a:cs typeface="Times New Roman" panose="02020603050405020304" pitchFamily="18" charset="0"/>
              </a:rPr>
              <a:t>This clump of cells </a:t>
            </a:r>
            <a:r>
              <a:rPr lang="en-US" altLang="en-US" smtClean="0">
                <a:latin typeface="Times New Roman" panose="02020603050405020304" pitchFamily="18" charset="0"/>
                <a:cs typeface="Times New Roman" panose="02020603050405020304" pitchFamily="18" charset="0"/>
              </a:rPr>
              <a:t>then opens </a:t>
            </a:r>
            <a:r>
              <a:rPr lang="en-US" altLang="en-US">
                <a:latin typeface="Times New Roman" panose="02020603050405020304" pitchFamily="18" charset="0"/>
                <a:cs typeface="Times New Roman" panose="02020603050405020304" pitchFamily="18" charset="0"/>
              </a:rPr>
              <a:t>up as a slit to form the canal lumen </a:t>
            </a:r>
            <a:r>
              <a:rPr lang="en-US" altLang="en-US" b="1" smtClean="0">
                <a:latin typeface="Times New Roman" panose="02020603050405020304" pitchFamily="18" charset="0"/>
                <a:cs typeface="Times New Roman" panose="02020603050405020304" pitchFamily="18" charset="0"/>
              </a:rPr>
              <a:t>(from 20</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to 28</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week of fetal development)</a:t>
            </a:r>
            <a:r>
              <a:rPr lang="en-US" altLang="en-US" smtClean="0">
                <a:latin typeface="Times New Roman" panose="02020603050405020304" pitchFamily="18" charset="0"/>
                <a:cs typeface="Times New Roman" panose="02020603050405020304" pitchFamily="18" charset="0"/>
              </a:rPr>
              <a:t> and produce the </a:t>
            </a:r>
            <a:r>
              <a:rPr lang="en-US" altLang="en-US">
                <a:latin typeface="Times New Roman" panose="02020603050405020304" pitchFamily="18" charset="0"/>
                <a:cs typeface="Times New Roman" panose="02020603050405020304" pitchFamily="18" charset="0"/>
              </a:rPr>
              <a:t>pars </a:t>
            </a:r>
            <a:r>
              <a:rPr lang="en-US" altLang="en-US" err="1">
                <a:latin typeface="Times New Roman" panose="02020603050405020304" pitchFamily="18" charset="0"/>
                <a:cs typeface="Times New Roman" panose="02020603050405020304" pitchFamily="18" charset="0"/>
              </a:rPr>
              <a:t>tensa</a:t>
            </a:r>
            <a:r>
              <a:rPr lang="en-US" altLang="en-US">
                <a:latin typeface="Times New Roman" panose="02020603050405020304" pitchFamily="18" charset="0"/>
                <a:cs typeface="Times New Roman" panose="02020603050405020304" pitchFamily="18" charset="0"/>
              </a:rPr>
              <a:t> and deep external canal </a:t>
            </a:r>
            <a:r>
              <a:rPr lang="en-US" altLang="en-US" smtClean="0">
                <a:latin typeface="Times New Roman" panose="02020603050405020304" pitchFamily="18" charset="0"/>
                <a:cs typeface="Times New Roman" panose="02020603050405020304" pitchFamily="18" charset="0"/>
              </a:rPr>
              <a:t>epithelium </a:t>
            </a:r>
          </a:p>
          <a:p>
            <a:r>
              <a:rPr lang="en-US" altLang="en-US" smtClean="0">
                <a:latin typeface="Times New Roman" panose="02020603050405020304" pitchFamily="18" charset="0"/>
                <a:cs typeface="Times New Roman" panose="02020603050405020304" pitchFamily="18" charset="0"/>
              </a:rPr>
              <a:t>External ear canal reaches shape and size as in adults in early adolescent years. </a:t>
            </a:r>
            <a:endParaRPr lang="en-US" altLang="en-US">
              <a:latin typeface="Times New Roman" panose="02020603050405020304" pitchFamily="18" charset="0"/>
              <a:cs typeface="Times New Roman" panose="02020603050405020304" pitchFamily="18" charset="0"/>
            </a:endParaRPr>
          </a:p>
          <a:p>
            <a:pPr eaLnBrk="1" hangingPunct="1"/>
            <a:endParaRPr lang="en-US"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idx="1"/>
          </p:nvPr>
        </p:nvSpPr>
        <p:spPr/>
        <p:txBody>
          <a:bodyPr/>
          <a:lstStyle/>
          <a:p>
            <a:pPr eaLnBrk="1" hangingPunct="1"/>
            <a:r>
              <a:rPr lang="en-US" altLang="en-US" smtClean="0">
                <a:latin typeface="Times New Roman" pitchFamily="18" charset="0"/>
                <a:cs typeface="Times New Roman" pitchFamily="18" charset="0"/>
              </a:rPr>
              <a:t>The direct transition of sound from air to liquid involves a loss of 50 to 60 dB. This does not happen thanks to the fact that the sound from the surface of the eardrum is concentrated on the stapes plate, which is 14 times smaller, and thus the sound is amplified by 25.5 dB.</a:t>
            </a:r>
          </a:p>
        </p:txBody>
      </p:sp>
      <p:sp>
        <p:nvSpPr>
          <p:cNvPr id="69634" name="AutoShap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Basics of the hearing physiology</a:t>
            </a:r>
          </a:p>
        </p:txBody>
      </p:sp>
    </p:spTree>
    <p:extLst>
      <p:ext uri="{BB962C8B-B14F-4D97-AF65-F5344CB8AC3E}">
        <p14:creationId xmlns:p14="http://schemas.microsoft.com/office/powerpoint/2010/main" val="19243830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b="1" dirty="0" err="1">
                <a:latin typeface="Times New Roman" pitchFamily="18" charset="0"/>
                <a:cs typeface="Times New Roman" pitchFamily="18" charset="0"/>
              </a:rPr>
              <a:t>Audiologic</a:t>
            </a:r>
            <a:r>
              <a:rPr lang="en-US" b="1" dirty="0">
                <a:latin typeface="Times New Roman" pitchFamily="18" charset="0"/>
                <a:cs typeface="Times New Roman" pitchFamily="18" charset="0"/>
              </a:rPr>
              <a:t> rehabilitation</a:t>
            </a:r>
          </a:p>
        </p:txBody>
      </p:sp>
    </p:spTree>
    <p:extLst>
      <p:ext uri="{BB962C8B-B14F-4D97-AF65-F5344CB8AC3E}">
        <p14:creationId xmlns:p14="http://schemas.microsoft.com/office/powerpoint/2010/main" val="13507870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Content Placeholder 1"/>
          <p:cNvSpPr>
            <a:spLocks noGrp="1"/>
          </p:cNvSpPr>
          <p:nvPr>
            <p:ph idx="1"/>
          </p:nvPr>
        </p:nvSpPr>
        <p:spPr/>
        <p:txBody>
          <a:bodyPr/>
          <a:lstStyle/>
          <a:p>
            <a:r>
              <a:rPr lang="en-US" altLang="en-US" smtClean="0">
                <a:latin typeface="Times New Roman" pitchFamily="18" charset="0"/>
                <a:cs typeface="Times New Roman" pitchFamily="18" charset="0"/>
              </a:rPr>
              <a:t>The process of reducing disabilities resulting from hearing impairment</a:t>
            </a:r>
          </a:p>
          <a:p>
            <a:r>
              <a:rPr lang="en-US" altLang="en-US" b="1" smtClean="0">
                <a:latin typeface="Times New Roman" pitchFamily="18" charset="0"/>
                <a:cs typeface="Times New Roman" pitchFamily="18" charset="0"/>
              </a:rPr>
              <a:t>Rehabilitation</a:t>
            </a:r>
            <a:r>
              <a:rPr lang="en-US" altLang="en-US" smtClean="0">
                <a:latin typeface="Times New Roman" pitchFamily="18" charset="0"/>
                <a:cs typeface="Times New Roman" pitchFamily="18" charset="0"/>
              </a:rPr>
              <a:t> - reestablishment of abilities that previously existed and were lost</a:t>
            </a:r>
          </a:p>
          <a:p>
            <a:r>
              <a:rPr lang="en-US" altLang="en-US" smtClean="0">
                <a:latin typeface="Times New Roman" pitchFamily="18" charset="0"/>
                <a:cs typeface="Times New Roman" pitchFamily="18" charset="0"/>
              </a:rPr>
              <a:t>In adults</a:t>
            </a:r>
          </a:p>
          <a:p>
            <a:r>
              <a:rPr lang="en-US" altLang="en-US" smtClean="0">
                <a:latin typeface="Times New Roman" pitchFamily="18" charset="0"/>
                <a:cs typeface="Times New Roman" pitchFamily="18" charset="0"/>
              </a:rPr>
              <a:t>In children - </a:t>
            </a:r>
            <a:r>
              <a:rPr lang="en-US" altLang="en-US" b="1" smtClean="0">
                <a:latin typeface="Times New Roman" pitchFamily="18" charset="0"/>
                <a:cs typeface="Times New Roman" pitchFamily="18" charset="0"/>
              </a:rPr>
              <a:t>habilitation</a:t>
            </a:r>
            <a:r>
              <a:rPr lang="en-US" altLang="en-US" smtClean="0">
                <a:latin typeface="Times New Roman" pitchFamily="18" charset="0"/>
                <a:cs typeface="Times New Roman" pitchFamily="18" charset="0"/>
              </a:rPr>
              <a:t>, it is establishing the ability to hear that did not exist before</a:t>
            </a:r>
          </a:p>
        </p:txBody>
      </p:sp>
      <p:sp>
        <p:nvSpPr>
          <p:cNvPr id="3" name="Title 2"/>
          <p:cNvSpPr>
            <a:spLocks noGrp="1"/>
          </p:cNvSpPr>
          <p:nvPr>
            <p:ph type="title"/>
          </p:nvPr>
        </p:nvSpPr>
        <p:spPr/>
        <p:txBody>
          <a:bodyPr/>
          <a:lstStyle/>
          <a:p>
            <a:pPr>
              <a:defRPr/>
            </a:pPr>
            <a:r>
              <a:rPr lang="en-US" dirty="0" err="1">
                <a:latin typeface="Times New Roman" pitchFamily="18" charset="0"/>
                <a:cs typeface="Times New Roman" pitchFamily="18" charset="0"/>
              </a:rPr>
              <a:t>Audiologic</a:t>
            </a:r>
            <a:r>
              <a:rPr lang="en-US" dirty="0">
                <a:latin typeface="Times New Roman" pitchFamily="18" charset="0"/>
                <a:cs typeface="Times New Roman" pitchFamily="18" charset="0"/>
              </a:rPr>
              <a:t> rehabilitation</a:t>
            </a:r>
            <a:endParaRPr lang="en-US" dirty="0"/>
          </a:p>
        </p:txBody>
      </p:sp>
    </p:spTree>
    <p:extLst>
      <p:ext uri="{BB962C8B-B14F-4D97-AF65-F5344CB8AC3E}">
        <p14:creationId xmlns:p14="http://schemas.microsoft.com/office/powerpoint/2010/main" val="18221114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defRPr/>
            </a:pPr>
            <a:r>
              <a:rPr lang="en-US" dirty="0" smtClean="0">
                <a:latin typeface="Times New Roman" pitchFamily="18" charset="0"/>
                <a:cs typeface="Times New Roman" pitchFamily="18" charset="0"/>
              </a:rPr>
              <a:t>Surgery:</a:t>
            </a:r>
            <a:endParaRPr lang="en-US" dirty="0">
              <a:latin typeface="Times New Roman" pitchFamily="18" charset="0"/>
              <a:cs typeface="Times New Roman" pitchFamily="18" charset="0"/>
            </a:endParaRPr>
          </a:p>
          <a:p>
            <a:pPr>
              <a:defRPr/>
            </a:pPr>
            <a:r>
              <a:rPr lang="en-US" b="1" i="1" dirty="0">
                <a:latin typeface="Times New Roman" pitchFamily="18" charset="0"/>
                <a:cs typeface="Times New Roman" pitchFamily="18" charset="0"/>
              </a:rPr>
              <a:t>In diseases of the conductive apparatus</a:t>
            </a:r>
          </a:p>
          <a:p>
            <a:pPr>
              <a:defRPr/>
            </a:pPr>
            <a:r>
              <a:rPr lang="en-US" dirty="0">
                <a:latin typeface="Times New Roman" pitchFamily="18" charset="0"/>
                <a:cs typeface="Times New Roman" pitchFamily="18" charset="0"/>
              </a:rPr>
              <a:t>congenital malformations of the external and middle ear, disruption of the auditory </a:t>
            </a:r>
            <a:r>
              <a:rPr lang="en-US" dirty="0" err="1">
                <a:latin typeface="Times New Roman" pitchFamily="18" charset="0"/>
                <a:cs typeface="Times New Roman" pitchFamily="18" charset="0"/>
              </a:rPr>
              <a:t>ossicles</a:t>
            </a:r>
            <a:r>
              <a:rPr lang="en-US" dirty="0">
                <a:latin typeface="Times New Roman" pitchFamily="18" charset="0"/>
                <a:cs typeface="Times New Roman" pitchFamily="18" charset="0"/>
              </a:rPr>
              <a:t>, chronic purulent and non-purulent otitis, </a:t>
            </a:r>
            <a:r>
              <a:rPr lang="en-US" dirty="0" err="1">
                <a:latin typeface="Times New Roman" pitchFamily="18" charset="0"/>
                <a:cs typeface="Times New Roman" pitchFamily="18" charset="0"/>
              </a:rPr>
              <a:t>otosclerosis</a:t>
            </a:r>
            <a:endParaRPr lang="en-US" dirty="0">
              <a:latin typeface="Times New Roman" pitchFamily="18" charset="0"/>
              <a:cs typeface="Times New Roman" pitchFamily="18" charset="0"/>
            </a:endParaRPr>
          </a:p>
          <a:p>
            <a:pPr>
              <a:defRPr/>
            </a:pPr>
            <a:r>
              <a:rPr lang="en-US" dirty="0">
                <a:latin typeface="Times New Roman" pitchFamily="18" charset="0"/>
                <a:cs typeface="Times New Roman" pitchFamily="18" charset="0"/>
              </a:rPr>
              <a:t>These interventions are more or less successful, so there is a need to improve hearing in another way</a:t>
            </a:r>
          </a:p>
          <a:p>
            <a:pPr>
              <a:defRPr/>
            </a:pPr>
            <a:r>
              <a:rPr lang="en-US" b="1" i="1" dirty="0">
                <a:latin typeface="Times New Roman" pitchFamily="18" charset="0"/>
                <a:cs typeface="Times New Roman" pitchFamily="18" charset="0"/>
              </a:rPr>
              <a:t>Hearing impairments </a:t>
            </a:r>
            <a:r>
              <a:rPr lang="en-US" b="1" i="1" dirty="0" smtClean="0">
                <a:latin typeface="Times New Roman" pitchFamily="18" charset="0"/>
                <a:cs typeface="Times New Roman" pitchFamily="18" charset="0"/>
              </a:rPr>
              <a:t>of </a:t>
            </a:r>
            <a:r>
              <a:rPr lang="en-US" b="1" i="1" dirty="0">
                <a:latin typeface="Times New Roman" pitchFamily="18" charset="0"/>
                <a:cs typeface="Times New Roman" pitchFamily="18" charset="0"/>
              </a:rPr>
              <a:t>the inner ear and auditory pathways</a:t>
            </a:r>
          </a:p>
          <a:p>
            <a:pPr>
              <a:defRPr/>
            </a:pPr>
            <a:r>
              <a:rPr lang="en-US" dirty="0">
                <a:latin typeface="Times New Roman" pitchFamily="18" charset="0"/>
                <a:cs typeface="Times New Roman" pitchFamily="18" charset="0"/>
              </a:rPr>
              <a:t>They cannot be treated surgically, and usually not even with medication</a:t>
            </a:r>
          </a:p>
        </p:txBody>
      </p:sp>
      <p:sp>
        <p:nvSpPr>
          <p:cNvPr id="3" name="Title 2"/>
          <p:cNvSpPr>
            <a:spLocks noGrp="1"/>
          </p:cNvSpPr>
          <p:nvPr>
            <p:ph type="title"/>
          </p:nvPr>
        </p:nvSpPr>
        <p:spPr>
          <a:xfrm>
            <a:off x="609600" y="228600"/>
            <a:ext cx="10972800" cy="1143000"/>
          </a:xfrm>
        </p:spPr>
        <p:txBody>
          <a:bodyPr/>
          <a:lstStyle/>
          <a:p>
            <a:pPr>
              <a:defRPr/>
            </a:pPr>
            <a:r>
              <a:rPr lang="en-US" dirty="0">
                <a:latin typeface="Times New Roman" pitchFamily="18" charset="0"/>
                <a:cs typeface="Times New Roman" pitchFamily="18" charset="0"/>
              </a:rPr>
              <a:t>Hearing can be </a:t>
            </a:r>
            <a:r>
              <a:rPr lang="sr-Latn-RS" dirty="0" err="1" smtClean="0">
                <a:latin typeface="Times New Roman" pitchFamily="18" charset="0"/>
                <a:cs typeface="Times New Roman" pitchFamily="18" charset="0"/>
              </a:rPr>
              <a:t>improved</a:t>
            </a:r>
            <a:r>
              <a:rPr lang="sr-Latn-R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88809109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defRPr/>
            </a:pPr>
            <a:r>
              <a:rPr lang="en-US" dirty="0" smtClean="0">
                <a:latin typeface="Times New Roman" pitchFamily="18" charset="0"/>
                <a:cs typeface="Times New Roman" pitchFamily="18" charset="0"/>
              </a:rPr>
              <a:t>For </a:t>
            </a:r>
            <a:r>
              <a:rPr lang="en-US" dirty="0">
                <a:latin typeface="Times New Roman" pitchFamily="18" charset="0"/>
                <a:cs typeface="Times New Roman" pitchFamily="18" charset="0"/>
              </a:rPr>
              <a:t>some conductive and all sensorineural hearing impairments, the possibility of hearing improvement with hearing amplifiers remains</a:t>
            </a:r>
          </a:p>
          <a:p>
            <a:pPr>
              <a:defRPr/>
            </a:pPr>
            <a:r>
              <a:rPr lang="en-US" dirty="0">
                <a:latin typeface="Times New Roman" pitchFamily="18" charset="0"/>
                <a:cs typeface="Times New Roman" pitchFamily="18" charset="0"/>
              </a:rPr>
              <a:t>For a hearing aid to be helpful there must be residual hearing that can be amplified</a:t>
            </a:r>
          </a:p>
          <a:p>
            <a:pPr>
              <a:defRPr/>
            </a:pPr>
            <a:r>
              <a:rPr lang="en-US" dirty="0">
                <a:latin typeface="Times New Roman" pitchFamily="18" charset="0"/>
                <a:cs typeface="Times New Roman" pitchFamily="18" charset="0"/>
              </a:rPr>
              <a:t>Audiometry</a:t>
            </a:r>
          </a:p>
          <a:p>
            <a:pPr>
              <a:defRPr/>
            </a:pPr>
            <a:r>
              <a:rPr lang="en-US" dirty="0">
                <a:latin typeface="Times New Roman" pitchFamily="18" charset="0"/>
                <a:cs typeface="Times New Roman" pitchFamily="18" charset="0"/>
              </a:rPr>
              <a:t> objective audiometry: BERA in children</a:t>
            </a:r>
          </a:p>
          <a:p>
            <a:pPr>
              <a:defRPr/>
            </a:pPr>
            <a:r>
              <a:rPr lang="en-US" dirty="0">
                <a:latin typeface="Times New Roman" pitchFamily="18" charset="0"/>
                <a:cs typeface="Times New Roman" pitchFamily="18" charset="0"/>
              </a:rPr>
              <a:t>In the case of bilateral very severe hearing impairments, hearing aids cannot help because there are no hearing remnants that can be amplified, so COCHLEAR IMPLANTS are </a:t>
            </a:r>
            <a:r>
              <a:rPr lang="en-US" dirty="0" smtClean="0">
                <a:latin typeface="Times New Roman" pitchFamily="18" charset="0"/>
                <a:cs typeface="Times New Roman" pitchFamily="18" charset="0"/>
              </a:rPr>
              <a:t>used</a:t>
            </a:r>
            <a:r>
              <a:rPr lang="sr-Latn-RS" dirty="0">
                <a:latin typeface="Times New Roman" pitchFamily="18" charset="0"/>
                <a:cs typeface="Times New Roman" pitchFamily="18" charset="0"/>
              </a:rPr>
              <a:t> </a:t>
            </a:r>
            <a:r>
              <a:rPr lang="sr-Latn-RS" dirty="0" smtClean="0">
                <a:latin typeface="Times New Roman" pitchFamily="18" charset="0"/>
                <a:cs typeface="Times New Roman" pitchFamily="18" charset="0"/>
              </a:rPr>
              <a:t>which imitate</a:t>
            </a:r>
            <a:r>
              <a:rPr lang="en-US" dirty="0" smtClean="0">
                <a:latin typeface="Times New Roman" pitchFamily="18" charset="0"/>
                <a:cs typeface="Times New Roman" pitchFamily="18" charset="0"/>
              </a:rPr>
              <a:t>s</a:t>
            </a:r>
            <a:r>
              <a:rPr lang="sr-Latn-RS" dirty="0" smtClean="0">
                <a:latin typeface="Times New Roman" pitchFamily="18" charset="0"/>
                <a:cs typeface="Times New Roman" pitchFamily="18" charset="0"/>
              </a:rPr>
              <a:t> the Cochlea </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lstStyle/>
          <a:p>
            <a:pPr>
              <a:defRPr/>
            </a:pPr>
            <a:endParaRPr lang="en-US"/>
          </a:p>
        </p:txBody>
      </p:sp>
    </p:spTree>
    <p:extLst>
      <p:ext uri="{BB962C8B-B14F-4D97-AF65-F5344CB8AC3E}">
        <p14:creationId xmlns:p14="http://schemas.microsoft.com/office/powerpoint/2010/main" val="42204637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Content Placeholder 1"/>
          <p:cNvSpPr>
            <a:spLocks noGrp="1"/>
          </p:cNvSpPr>
          <p:nvPr>
            <p:ph idx="1"/>
          </p:nvPr>
        </p:nvSpPr>
        <p:spPr/>
        <p:txBody>
          <a:bodyPr/>
          <a:lstStyle/>
          <a:p>
            <a:endParaRPr lang="en-US" altLang="en-US" smtClean="0"/>
          </a:p>
          <a:p>
            <a:endParaRPr lang="en-US" altLang="en-US" smtClean="0"/>
          </a:p>
        </p:txBody>
      </p:sp>
      <p:sp>
        <p:nvSpPr>
          <p:cNvPr id="3" name="Title 2"/>
          <p:cNvSpPr>
            <a:spLocks noGrp="1"/>
          </p:cNvSpPr>
          <p:nvPr>
            <p:ph type="title"/>
          </p:nvPr>
        </p:nvSpPr>
        <p:spPr/>
        <p:txBody>
          <a:bodyPr/>
          <a:lstStyle/>
          <a:p>
            <a:pPr>
              <a:defRPr/>
            </a:pPr>
            <a:endParaRPr lang="en-US" dirty="0"/>
          </a:p>
        </p:txBody>
      </p:sp>
      <p:sp>
        <p:nvSpPr>
          <p:cNvPr id="93188" name="AutoShape 2" descr="Ð ÐµÐ·ÑÐ»ÑÐ°Ñ ÑÐ»Ð¸ÐºÐ° Ð·Ð° slusni aparat i kohlearni implanti"/>
          <p:cNvSpPr>
            <a:spLocks noChangeAspect="1" noChangeArrowheads="1"/>
          </p:cNvSpPr>
          <p:nvPr/>
        </p:nvSpPr>
        <p:spPr bwMode="auto">
          <a:xfrm>
            <a:off x="207433" y="-144463"/>
            <a:ext cx="4064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pic>
        <p:nvPicPr>
          <p:cNvPr id="93189" name="Picture 4" descr="Ð ÐµÐ·ÑÐ»ÑÐ°Ñ ÑÐ»Ð¸ÐºÐ° Ð·Ð° slusni aparat i kohlearni implant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800" y="3581401"/>
            <a:ext cx="3810000"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0" name="AutoShape 6" descr="Ð ÐµÐ·ÑÐ»ÑÐ°Ñ ÑÐ»Ð¸ÐºÐ° Ð·Ð° slusni aparat i kohlearni implanti"/>
          <p:cNvSpPr>
            <a:spLocks noChangeAspect="1" noChangeArrowheads="1"/>
          </p:cNvSpPr>
          <p:nvPr/>
        </p:nvSpPr>
        <p:spPr bwMode="auto">
          <a:xfrm>
            <a:off x="207433" y="-144463"/>
            <a:ext cx="4064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93191" name="AutoShape 8" descr="Ð¡ÑÐ¾Ð´Ð½Ð° ÑÐ»Ð¸ÐºÐ°"/>
          <p:cNvSpPr>
            <a:spLocks noChangeAspect="1" noChangeArrowheads="1"/>
          </p:cNvSpPr>
          <p:nvPr/>
        </p:nvSpPr>
        <p:spPr bwMode="auto">
          <a:xfrm>
            <a:off x="207433" y="-144463"/>
            <a:ext cx="4064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pic>
        <p:nvPicPr>
          <p:cNvPr id="93192" name="Picture 10" descr="Ð¡ÑÐ¾Ð´Ð½Ð° ÑÐ»Ð¸Ðº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3352801"/>
            <a:ext cx="5005917"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3" name="Picture 12" descr="Ð ÐµÐ·ÑÐ»ÑÐ°Ñ ÑÐ»Ð¸ÐºÐ° Ð·Ð° slusni aparat i kohlearni implant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201" y="381001"/>
            <a:ext cx="4669367" cy="269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4" name="Picture 4" descr="Ð¡ÑÐ¾Ð´Ð½Ð° ÑÐ»Ð¸ÐºÐ°"/>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0"/>
            <a:ext cx="3581400"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197713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b="1">
                <a:latin typeface="Times New Roman" pitchFamily="18" charset="0"/>
                <a:cs typeface="Times New Roman" pitchFamily="18" charset="0"/>
              </a:rPr>
              <a:t>Congenital malformations of the ear</a:t>
            </a: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val="15083721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D9118C8-EC1D-4162-A926-7824BE785123}"/>
              </a:ext>
            </a:extLst>
          </p:cNvPr>
          <p:cNvSpPr>
            <a:spLocks noGrp="1"/>
          </p:cNvSpPr>
          <p:nvPr>
            <p:ph type="title"/>
          </p:nvPr>
        </p:nvSpPr>
        <p:spPr/>
        <p:txBody>
          <a:bodyPr>
            <a:noAutofit/>
          </a:bodyPr>
          <a:lstStyle/>
          <a:p>
            <a:pPr>
              <a:defRPr/>
            </a:pPr>
            <a:r>
              <a:rPr lang="en-US" sz="4800" smtClean="0">
                <a:latin typeface="Times New Roman" pitchFamily="18" charset="0"/>
                <a:cs typeface="Times New Roman" pitchFamily="18" charset="0"/>
              </a:rPr>
              <a:t>Congenital malformations of the ear</a:t>
            </a:r>
            <a:endParaRPr lang="en-US" sz="4800">
              <a:latin typeface="Times New Roman" pitchFamily="18" charset="0"/>
              <a:cs typeface="Times New Roman" pitchFamily="18" charset="0"/>
            </a:endParaRPr>
          </a:p>
        </p:txBody>
      </p:sp>
      <p:sp>
        <p:nvSpPr>
          <p:cNvPr id="11266" name="Content Placeholder 2">
            <a:extLst>
              <a:ext uri="{FF2B5EF4-FFF2-40B4-BE49-F238E27FC236}">
                <a16:creationId xmlns:a16="http://schemas.microsoft.com/office/drawing/2014/main" xmlns="" id="{8FDD98E1-7F3F-4E4A-88F0-D4910EDCEDBB}"/>
              </a:ext>
            </a:extLst>
          </p:cNvPr>
          <p:cNvSpPr>
            <a:spLocks noGrp="1"/>
          </p:cNvSpPr>
          <p:nvPr>
            <p:ph idx="1"/>
          </p:nvPr>
        </p:nvSpPr>
        <p:spPr>
          <a:xfrm>
            <a:off x="838200" y="1912361"/>
            <a:ext cx="10515600" cy="4211348"/>
          </a:xfrm>
        </p:spPr>
        <p:txBody>
          <a:bodyPr>
            <a:normAutofit/>
          </a:bodyPr>
          <a:lstStyle/>
          <a:p>
            <a:pPr eaLnBrk="1" hangingPunct="1">
              <a:lnSpc>
                <a:spcPct val="100000"/>
              </a:lnSpc>
            </a:pPr>
            <a:r>
              <a:rPr lang="en-US" altLang="en-US" sz="3000" smtClean="0">
                <a:latin typeface="Times New Roman" panose="02020603050405020304" pitchFamily="18" charset="0"/>
                <a:cs typeface="Times New Roman" panose="02020603050405020304" pitchFamily="18" charset="0"/>
              </a:rPr>
              <a:t>Consequence of the disorders during </a:t>
            </a:r>
            <a:r>
              <a:rPr lang="en-US" altLang="en-US" sz="3000" err="1" smtClean="0">
                <a:latin typeface="Times New Roman" panose="02020603050405020304" pitchFamily="18" charset="0"/>
                <a:cs typeface="Times New Roman" panose="02020603050405020304" pitchFamily="18" charset="0"/>
              </a:rPr>
              <a:t>embryiogenesis</a:t>
            </a:r>
            <a:r>
              <a:rPr lang="en-US" altLang="en-US" sz="3000" smtClean="0">
                <a:latin typeface="Times New Roman" panose="02020603050405020304" pitchFamily="18" charset="0"/>
                <a:cs typeface="Times New Roman" panose="02020603050405020304" pitchFamily="18" charset="0"/>
              </a:rPr>
              <a:t>.</a:t>
            </a:r>
            <a:endParaRPr lang="en-US" altLang="en-US" sz="3000">
              <a:latin typeface="Times New Roman" panose="02020603050405020304" pitchFamily="18" charset="0"/>
              <a:cs typeface="Times New Roman" panose="02020603050405020304" pitchFamily="18" charset="0"/>
            </a:endParaRPr>
          </a:p>
          <a:p>
            <a:pPr>
              <a:lnSpc>
                <a:spcPct val="100000"/>
              </a:lnSpc>
            </a:pPr>
            <a:r>
              <a:rPr lang="en-US" altLang="en-US" sz="3000" smtClean="0">
                <a:latin typeface="Times New Roman" panose="02020603050405020304" pitchFamily="18" charset="0"/>
                <a:cs typeface="Times New Roman" panose="02020603050405020304" pitchFamily="18" charset="0"/>
              </a:rPr>
              <a:t>Different parts of the ear develop during different periods of prenatal development and are affected by different factors. Diversity of congenital malformations of the ear originates from complex prenatal development of the ear.</a:t>
            </a:r>
            <a:endParaRPr lang="en-US" altLang="en-US" sz="3000">
              <a:latin typeface="Times New Roman" panose="02020603050405020304" pitchFamily="18" charset="0"/>
              <a:cs typeface="Times New Roman" panose="02020603050405020304" pitchFamily="18" charset="0"/>
            </a:endParaRPr>
          </a:p>
          <a:p>
            <a:pPr eaLnBrk="1" hangingPunct="1">
              <a:lnSpc>
                <a:spcPct val="100000"/>
              </a:lnSpc>
            </a:pPr>
            <a:r>
              <a:rPr lang="en-US" altLang="en-US" sz="3000" err="1" smtClean="0">
                <a:latin typeface="Times New Roman" panose="02020603050405020304" pitchFamily="18" charset="0"/>
                <a:cs typeface="Times New Roman" panose="02020603050405020304" pitchFamily="18" charset="0"/>
              </a:rPr>
              <a:t>Etiopathogenesis</a:t>
            </a:r>
            <a:r>
              <a:rPr lang="en-US" altLang="en-US" sz="3000" smtClean="0">
                <a:latin typeface="Times New Roman" panose="02020603050405020304" pitchFamily="18" charset="0"/>
                <a:cs typeface="Times New Roman" panose="02020603050405020304" pitchFamily="18" charset="0"/>
              </a:rPr>
              <a:t>:</a:t>
            </a:r>
            <a:endParaRPr lang="sr-Cyrl-RS" altLang="en-US" sz="3000">
              <a:latin typeface="Times New Roman" panose="02020603050405020304" pitchFamily="18" charset="0"/>
              <a:cs typeface="Times New Roman" panose="02020603050405020304" pitchFamily="18" charset="0"/>
            </a:endParaRPr>
          </a:p>
          <a:p>
            <a:pPr lvl="1" eaLnBrk="1" hangingPunct="1">
              <a:lnSpc>
                <a:spcPct val="100000"/>
              </a:lnSpc>
            </a:pPr>
            <a:r>
              <a:rPr lang="en-US" altLang="en-US" sz="3000" smtClean="0">
                <a:latin typeface="Times New Roman" panose="02020603050405020304" pitchFamily="18" charset="0"/>
                <a:cs typeface="Times New Roman" panose="02020603050405020304" pitchFamily="18" charset="0"/>
              </a:rPr>
              <a:t>Genetics and/or teratogenic factors</a:t>
            </a:r>
            <a:r>
              <a:rPr lang="en-U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39EA62F-5387-4081-AE77-67E12EC42E24}"/>
              </a:ext>
            </a:extLst>
          </p:cNvPr>
          <p:cNvSpPr>
            <a:spLocks noGrp="1"/>
          </p:cNvSpPr>
          <p:nvPr>
            <p:ph type="title"/>
          </p:nvPr>
        </p:nvSpPr>
        <p:spPr>
          <a:xfrm>
            <a:off x="602673" y="420543"/>
            <a:ext cx="10515600" cy="1325563"/>
          </a:xfrm>
        </p:spPr>
        <p:txBody>
          <a:bodyPr>
            <a:normAutofit/>
          </a:bodyPr>
          <a:lstStyle/>
          <a:p>
            <a:pPr algn="ctr">
              <a:defRPr/>
            </a:pPr>
            <a:r>
              <a:rPr lang="en-US" smtClean="0">
                <a:latin typeface="Times New Roman" pitchFamily="18" charset="0"/>
                <a:cs typeface="Times New Roman" pitchFamily="18" charset="0"/>
              </a:rPr>
              <a:t>Congenital malformations of the external ear</a:t>
            </a:r>
            <a:endParaRPr lang="en-US">
              <a:latin typeface="Times New Roman" pitchFamily="18" charset="0"/>
              <a:cs typeface="Times New Roman" pitchFamily="18" charset="0"/>
            </a:endParaRPr>
          </a:p>
        </p:txBody>
      </p:sp>
      <p:sp>
        <p:nvSpPr>
          <p:cNvPr id="20482" name="Content Placeholder 1">
            <a:extLst>
              <a:ext uri="{FF2B5EF4-FFF2-40B4-BE49-F238E27FC236}">
                <a16:creationId xmlns:a16="http://schemas.microsoft.com/office/drawing/2014/main" xmlns="" id="{BE735FAC-F844-45C3-B019-E15E12B12F1A}"/>
              </a:ext>
            </a:extLst>
          </p:cNvPr>
          <p:cNvSpPr>
            <a:spLocks noGrp="1"/>
          </p:cNvSpPr>
          <p:nvPr>
            <p:ph idx="1"/>
          </p:nvPr>
        </p:nvSpPr>
        <p:spPr>
          <a:xfrm>
            <a:off x="969819" y="2098964"/>
            <a:ext cx="8229600" cy="3997036"/>
          </a:xfrm>
        </p:spPr>
        <p:txBody>
          <a:bodyPr>
            <a:noAutofit/>
          </a:bodyPr>
          <a:lstStyle/>
          <a:p>
            <a:pPr eaLnBrk="1" hangingPunct="1"/>
            <a:r>
              <a:rPr lang="sr-Latn-RS" altLang="en-US" sz="3200">
                <a:latin typeface="Times New Roman" panose="02020603050405020304" pitchFamily="18" charset="0"/>
                <a:cs typeface="Times New Roman" panose="02020603050405020304" pitchFamily="18" charset="0"/>
              </a:rPr>
              <a:t>I</a:t>
            </a:r>
            <a:r>
              <a:rPr lang="sr-Cyrl-RS" altLang="en-US" sz="3200">
                <a:latin typeface="Times New Roman" panose="02020603050405020304" pitchFamily="18" charset="0"/>
                <a:cs typeface="Times New Roman" panose="02020603050405020304" pitchFamily="18" charset="0"/>
              </a:rPr>
              <a:t> </a:t>
            </a:r>
            <a:r>
              <a:rPr lang="sr-Cyrl-RS" altLang="en-US" sz="3200" smtClean="0">
                <a:latin typeface="Times New Roman" panose="02020603050405020304" pitchFamily="18" charset="0"/>
                <a:cs typeface="Times New Roman" panose="02020603050405020304" pitchFamily="18" charset="0"/>
              </a:rPr>
              <a:t>– </a:t>
            </a:r>
            <a:r>
              <a:rPr lang="en-US" altLang="en-US" sz="3200" smtClean="0">
                <a:latin typeface="Times New Roman" panose="02020603050405020304" pitchFamily="18" charset="0"/>
                <a:cs typeface="Times New Roman" panose="02020603050405020304" pitchFamily="18" charset="0"/>
              </a:rPr>
              <a:t>Malformations of position and shape</a:t>
            </a:r>
            <a:endParaRPr lang="en-US" altLang="en-US" sz="3200">
              <a:latin typeface="Times New Roman" panose="02020603050405020304" pitchFamily="18" charset="0"/>
              <a:cs typeface="Times New Roman" panose="02020603050405020304" pitchFamily="18" charset="0"/>
            </a:endParaRPr>
          </a:p>
          <a:p>
            <a:pPr eaLnBrk="1" hangingPunct="1"/>
            <a:endParaRPr lang="en-US" altLang="en-US" sz="3200">
              <a:latin typeface="Times New Roman" panose="02020603050405020304" pitchFamily="18" charset="0"/>
              <a:cs typeface="Times New Roman" panose="02020603050405020304" pitchFamily="18" charset="0"/>
            </a:endParaRPr>
          </a:p>
          <a:p>
            <a:pPr eaLnBrk="1" hangingPunct="1"/>
            <a:r>
              <a:rPr lang="sr-Latn-RS" altLang="en-US" sz="3200">
                <a:latin typeface="Times New Roman" panose="02020603050405020304" pitchFamily="18" charset="0"/>
                <a:cs typeface="Times New Roman" panose="02020603050405020304" pitchFamily="18" charset="0"/>
              </a:rPr>
              <a:t>II </a:t>
            </a:r>
            <a:r>
              <a:rPr lang="sr-Latn-RS" altLang="en-US" sz="3200" smtClean="0">
                <a:latin typeface="Times New Roman" panose="02020603050405020304" pitchFamily="18" charset="0"/>
                <a:cs typeface="Times New Roman" panose="02020603050405020304" pitchFamily="18" charset="0"/>
              </a:rPr>
              <a:t>– </a:t>
            </a:r>
            <a:r>
              <a:rPr lang="en-US" altLang="en-US" sz="3200" smtClean="0">
                <a:latin typeface="Times New Roman" panose="02020603050405020304" pitchFamily="18" charset="0"/>
                <a:cs typeface="Times New Roman" panose="02020603050405020304" pitchFamily="18" charset="0"/>
              </a:rPr>
              <a:t>Malformations of incomplete development or complete lack of ear structures. </a:t>
            </a:r>
          </a:p>
          <a:p>
            <a:pPr eaLnBrk="1" hangingPunct="1"/>
            <a:endParaRPr lang="en-US" altLang="en-US" sz="3200">
              <a:latin typeface="Times New Roman" panose="02020603050405020304" pitchFamily="18" charset="0"/>
              <a:cs typeface="Times New Roman" panose="02020603050405020304" pitchFamily="18" charset="0"/>
            </a:endParaRPr>
          </a:p>
          <a:p>
            <a:pPr eaLnBrk="1" hangingPunct="1"/>
            <a:r>
              <a:rPr lang="sr-Latn-RS" altLang="en-US" sz="3200">
                <a:latin typeface="Times New Roman" panose="02020603050405020304" pitchFamily="18" charset="0"/>
                <a:cs typeface="Times New Roman" panose="02020603050405020304" pitchFamily="18" charset="0"/>
              </a:rPr>
              <a:t>III </a:t>
            </a:r>
            <a:r>
              <a:rPr lang="sr-Latn-RS" altLang="en-US" sz="3200" smtClean="0">
                <a:latin typeface="Times New Roman" panose="02020603050405020304" pitchFamily="18" charset="0"/>
                <a:cs typeface="Times New Roman" panose="02020603050405020304" pitchFamily="18" charset="0"/>
              </a:rPr>
              <a:t>– </a:t>
            </a:r>
            <a:r>
              <a:rPr lang="en-US" altLang="en-US" sz="3200" smtClean="0">
                <a:latin typeface="Times New Roman" panose="02020603050405020304" pitchFamily="18" charset="0"/>
                <a:cs typeface="Times New Roman" panose="02020603050405020304" pitchFamily="18" charset="0"/>
              </a:rPr>
              <a:t>Abnormal development of overabundant formations. </a:t>
            </a:r>
            <a:endParaRPr lang="en-US" altLang="en-US" sz="32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14F6DEDB-5313-462A-819C-655857CD239F}"/>
              </a:ext>
            </a:extLst>
          </p:cNvPr>
          <p:cNvSpPr>
            <a:spLocks noGrp="1"/>
          </p:cNvSpPr>
          <p:nvPr>
            <p:ph type="title"/>
          </p:nvPr>
        </p:nvSpPr>
        <p:spPr>
          <a:xfrm>
            <a:off x="838200" y="545234"/>
            <a:ext cx="10515600" cy="1325563"/>
          </a:xfrm>
        </p:spPr>
        <p:txBody>
          <a:bodyPr>
            <a:normAutofit/>
          </a:bodyPr>
          <a:lstStyle/>
          <a:p>
            <a:pPr>
              <a:defRPr/>
            </a:pPr>
            <a:r>
              <a:rPr lang="sr-Latn-RS" sz="4000">
                <a:latin typeface="Times New Roman" pitchFamily="18" charset="0"/>
                <a:cs typeface="Times New Roman" pitchFamily="18" charset="0"/>
              </a:rPr>
              <a:t>I - </a:t>
            </a:r>
            <a:r>
              <a:rPr lang="en-US" sz="4000">
                <a:latin typeface="Times New Roman" pitchFamily="18" charset="0"/>
                <a:cs typeface="Times New Roman" pitchFamily="18" charset="0"/>
              </a:rPr>
              <a:t>Malformations of position and shape</a:t>
            </a:r>
          </a:p>
        </p:txBody>
      </p:sp>
      <p:sp>
        <p:nvSpPr>
          <p:cNvPr id="21506" name="Content Placeholder 1">
            <a:extLst>
              <a:ext uri="{FF2B5EF4-FFF2-40B4-BE49-F238E27FC236}">
                <a16:creationId xmlns:a16="http://schemas.microsoft.com/office/drawing/2014/main" xmlns="" id="{AE496103-A46F-4BB0-8907-45444F4DEAD2}"/>
              </a:ext>
            </a:extLst>
          </p:cNvPr>
          <p:cNvSpPr>
            <a:spLocks noGrp="1"/>
          </p:cNvSpPr>
          <p:nvPr>
            <p:ph idx="1"/>
          </p:nvPr>
        </p:nvSpPr>
        <p:spPr>
          <a:xfrm>
            <a:off x="681614" y="2125663"/>
            <a:ext cx="10194203" cy="3734810"/>
          </a:xfrm>
        </p:spPr>
        <p:txBody>
          <a:bodyPr/>
          <a:lstStyle/>
          <a:p>
            <a:r>
              <a:rPr lang="en-US" altLang="en-US" smtClean="0">
                <a:latin typeface="Times New Roman" panose="02020603050405020304" pitchFamily="18" charset="0"/>
                <a:cs typeface="Times New Roman" panose="02020603050405020304" pitchFamily="18" charset="0"/>
              </a:rPr>
              <a:t>The auricle </a:t>
            </a:r>
            <a:r>
              <a:rPr lang="en-US" altLang="en-US">
                <a:latin typeface="Times New Roman" panose="02020603050405020304" pitchFamily="18" charset="0"/>
                <a:cs typeface="Times New Roman" panose="02020603050405020304" pitchFamily="18" charset="0"/>
              </a:rPr>
              <a:t>plays an important role in the aesthetic appearance of the face.</a:t>
            </a:r>
          </a:p>
          <a:p>
            <a:r>
              <a:rPr lang="en-US" altLang="en-US" smtClean="0">
                <a:latin typeface="Times New Roman" panose="02020603050405020304" pitchFamily="18" charset="0"/>
                <a:cs typeface="Times New Roman" panose="02020603050405020304" pitchFamily="18" charset="0"/>
              </a:rPr>
              <a:t>The </a:t>
            </a:r>
            <a:r>
              <a:rPr lang="en-US" altLang="en-US">
                <a:latin typeface="Times New Roman" panose="02020603050405020304" pitchFamily="18" charset="0"/>
                <a:cs typeface="Times New Roman" panose="02020603050405020304" pitchFamily="18" charset="0"/>
              </a:rPr>
              <a:t>auricle protrudes from the </a:t>
            </a:r>
            <a:r>
              <a:rPr lang="en-US" altLang="en-US" smtClean="0">
                <a:latin typeface="Times New Roman" panose="02020603050405020304" pitchFamily="18" charset="0"/>
                <a:cs typeface="Times New Roman" panose="02020603050405020304" pitchFamily="18" charset="0"/>
              </a:rPr>
              <a:t>mastoid process </a:t>
            </a:r>
            <a:r>
              <a:rPr lang="en-US" altLang="en-US">
                <a:latin typeface="Times New Roman" panose="02020603050405020304" pitchFamily="18" charset="0"/>
                <a:cs typeface="Times New Roman" panose="02020603050405020304" pitchFamily="18" charset="0"/>
              </a:rPr>
              <a:t>at a </a:t>
            </a:r>
            <a:r>
              <a:rPr lang="en-US" altLang="en-US" smtClean="0">
                <a:latin typeface="Times New Roman" panose="02020603050405020304" pitchFamily="18" charset="0"/>
                <a:cs typeface="Times New Roman" panose="02020603050405020304" pitchFamily="18" charset="0"/>
              </a:rPr>
              <a:t>30˚ angle.</a:t>
            </a:r>
            <a:endParaRPr lang="en-US" altLang="en-US">
              <a:latin typeface="Times New Roman" panose="02020603050405020304" pitchFamily="18" charset="0"/>
              <a:cs typeface="Times New Roman" panose="02020603050405020304" pitchFamily="18" charset="0"/>
            </a:endParaRPr>
          </a:p>
          <a:p>
            <a:pPr eaLnBrk="1" hangingPunct="1"/>
            <a:r>
              <a:rPr lang="en-US" altLang="en-US" b="1" err="1" smtClean="0">
                <a:latin typeface="Times New Roman" panose="02020603050405020304" pitchFamily="18" charset="0"/>
                <a:cs typeface="Times New Roman" panose="02020603050405020304" pitchFamily="18" charset="0"/>
              </a:rPr>
              <a:t>Otapostasis</a:t>
            </a:r>
            <a:r>
              <a:rPr lang="sr-Cyrl-RS" altLang="en-US" b="1" smtClean="0">
                <a:latin typeface="Times New Roman" panose="02020603050405020304" pitchFamily="18" charset="0"/>
                <a:cs typeface="Times New Roman" panose="02020603050405020304" pitchFamily="18" charset="0"/>
              </a:rPr>
              <a:t> (</a:t>
            </a:r>
            <a:r>
              <a:rPr lang="en-US" altLang="en-US" b="1" smtClean="0">
                <a:latin typeface="Times New Roman" panose="02020603050405020304" pitchFamily="18" charset="0"/>
                <a:cs typeface="Times New Roman" panose="02020603050405020304" pitchFamily="18" charset="0"/>
              </a:rPr>
              <a:t>prominent ear</a:t>
            </a:r>
            <a:r>
              <a:rPr lang="sr-Cyrl-RS" altLang="en-US" b="1" smtClean="0">
                <a:latin typeface="Times New Roman" panose="02020603050405020304" pitchFamily="18" charset="0"/>
                <a:cs typeface="Times New Roman" panose="02020603050405020304" pitchFamily="18" charset="0"/>
              </a:rPr>
              <a:t>)</a:t>
            </a:r>
            <a:r>
              <a:rPr lang="en-US" altLang="en-US" smtClean="0">
                <a:latin typeface="Times New Roman" panose="02020603050405020304" pitchFamily="18" charset="0"/>
                <a:cs typeface="Times New Roman" panose="02020603050405020304" pitchFamily="18" charset="0"/>
              </a:rPr>
              <a:t> is anomaly of auricle </a:t>
            </a:r>
            <a:r>
              <a:rPr lang="en-US" altLang="en-US" b="1" smtClean="0">
                <a:latin typeface="Times New Roman" panose="02020603050405020304" pitchFamily="18" charset="0"/>
                <a:cs typeface="Times New Roman" panose="02020603050405020304" pitchFamily="18" charset="0"/>
              </a:rPr>
              <a:t>position</a:t>
            </a:r>
            <a:r>
              <a:rPr lang="en-US" altLang="en-US" smtClean="0">
                <a:latin typeface="Times New Roman" panose="02020603050405020304" pitchFamily="18" charset="0"/>
                <a:cs typeface="Times New Roman" panose="02020603050405020304" pitchFamily="18" charset="0"/>
              </a:rPr>
              <a:t>, defined by the auricle that protrudes for more than </a:t>
            </a:r>
            <a:r>
              <a:rPr lang="en-US" altLang="en-US" err="1" smtClean="0">
                <a:latin typeface="Times New Roman" panose="02020603050405020304" pitchFamily="18" charset="0"/>
                <a:cs typeface="Times New Roman" panose="02020603050405020304" pitchFamily="18" charset="0"/>
              </a:rPr>
              <a:t>45˚angle</a:t>
            </a:r>
            <a:r>
              <a:rPr lang="en-US" altLang="en-US" smtClean="0">
                <a:latin typeface="Times New Roman" panose="02020603050405020304" pitchFamily="18" charset="0"/>
                <a:cs typeface="Times New Roman" panose="02020603050405020304" pitchFamily="18" charset="0"/>
              </a:rPr>
              <a:t> from mastoid process surface.</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4DA1443F-36E6-49B8-B971-B8057D2ABDB7}"/>
              </a:ext>
            </a:extLst>
          </p:cNvPr>
          <p:cNvSpPr>
            <a:spLocks noGrp="1"/>
          </p:cNvSpPr>
          <p:nvPr>
            <p:ph type="title"/>
          </p:nvPr>
        </p:nvSpPr>
        <p:spPr/>
        <p:txBody>
          <a:bodyPr/>
          <a:lstStyle/>
          <a:p>
            <a:pPr>
              <a:defRPr/>
            </a:pPr>
            <a:r>
              <a:rPr lang="en-US" sz="4800" smtClean="0">
                <a:latin typeface="Times New Roman" pitchFamily="18" charset="0"/>
                <a:cs typeface="Times New Roman" pitchFamily="18" charset="0"/>
              </a:rPr>
              <a:t>Middle ear</a:t>
            </a:r>
            <a:endParaRPr lang="en-US">
              <a:latin typeface="Times New Roman" pitchFamily="18" charset="0"/>
              <a:cs typeface="Times New Roman" pitchFamily="18" charset="0"/>
            </a:endParaRPr>
          </a:p>
        </p:txBody>
      </p:sp>
      <p:sp>
        <p:nvSpPr>
          <p:cNvPr id="16386" name="Content Placeholder 1">
            <a:extLst>
              <a:ext uri="{FF2B5EF4-FFF2-40B4-BE49-F238E27FC236}">
                <a16:creationId xmlns:a16="http://schemas.microsoft.com/office/drawing/2014/main" xmlns="" id="{2BD79915-7252-4E90-86F1-C15BEDF69AA9}"/>
              </a:ext>
            </a:extLst>
          </p:cNvPr>
          <p:cNvSpPr>
            <a:spLocks noGrp="1"/>
          </p:cNvSpPr>
          <p:nvPr>
            <p:ph idx="1"/>
          </p:nvPr>
        </p:nvSpPr>
        <p:spPr>
          <a:xfrm>
            <a:off x="1177635" y="1731168"/>
            <a:ext cx="9975273" cy="4761707"/>
          </a:xfrm>
        </p:spPr>
        <p:txBody>
          <a:bodyPr>
            <a:normAutofit lnSpcReduction="10000"/>
          </a:bodyPr>
          <a:lstStyle/>
          <a:p>
            <a:r>
              <a:rPr lang="en-US" altLang="en-US" sz="3200" b="1" i="1" dirty="0" smtClean="0">
                <a:latin typeface="Times New Roman" panose="02020603050405020304" pitchFamily="18" charset="0"/>
                <a:cs typeface="Times New Roman" panose="02020603050405020304" pitchFamily="18" charset="0"/>
              </a:rPr>
              <a:t>Tympanic membrane (eardrum)</a:t>
            </a:r>
            <a:r>
              <a:rPr lang="sr-Cyrl-RS" altLang="en-US" sz="3200" b="1" i="1" dirty="0" smtClean="0">
                <a:latin typeface="Times New Roman" panose="02020603050405020304" pitchFamily="18" charset="0"/>
                <a:cs typeface="Times New Roman" panose="02020603050405020304" pitchFamily="18" charset="0"/>
              </a:rPr>
              <a:t>:</a:t>
            </a:r>
            <a:endParaRPr lang="sr-Cyrl-RS" altLang="en-US" sz="3200" b="1" i="1" dirty="0">
              <a:latin typeface="Times New Roman" panose="02020603050405020304" pitchFamily="18" charset="0"/>
              <a:cs typeface="Times New Roman" panose="02020603050405020304" pitchFamily="18" charset="0"/>
            </a:endParaRPr>
          </a:p>
          <a:p>
            <a:r>
              <a:rPr lang="en-US" altLang="en-US" dirty="0" smtClean="0">
                <a:latin typeface="Times New Roman" panose="02020603050405020304" pitchFamily="18" charset="0"/>
                <a:cs typeface="Times New Roman" panose="02020603050405020304" pitchFamily="18" charset="0"/>
              </a:rPr>
              <a:t>During 3</a:t>
            </a:r>
            <a:r>
              <a:rPr lang="en-US" altLang="en-US" baseline="30000" dirty="0" smtClean="0">
                <a:latin typeface="Times New Roman" panose="02020603050405020304" pitchFamily="18" charset="0"/>
                <a:cs typeface="Times New Roman" panose="02020603050405020304" pitchFamily="18" charset="0"/>
              </a:rPr>
              <a:t>rd</a:t>
            </a:r>
            <a:r>
              <a:rPr lang="en-US" altLang="en-US" dirty="0" smtClean="0">
                <a:latin typeface="Times New Roman" panose="02020603050405020304" pitchFamily="18" charset="0"/>
                <a:cs typeface="Times New Roman" panose="02020603050405020304" pitchFamily="18" charset="0"/>
              </a:rPr>
              <a:t> week of fetal development, </a:t>
            </a:r>
            <a:r>
              <a:rPr lang="en-US" altLang="en-US" b="1" dirty="0" err="1" smtClean="0">
                <a:latin typeface="Times New Roman" panose="02020603050405020304" pitchFamily="18" charset="0"/>
                <a:cs typeface="Times New Roman" panose="02020603050405020304" pitchFamily="18" charset="0"/>
              </a:rPr>
              <a:t>tubotympanic</a:t>
            </a:r>
            <a:r>
              <a:rPr lang="en-US" altLang="en-US" b="1" dirty="0" smtClean="0">
                <a:latin typeface="Times New Roman" panose="02020603050405020304" pitchFamily="18" charset="0"/>
                <a:cs typeface="Times New Roman" panose="02020603050405020304" pitchFamily="18" charset="0"/>
              </a:rPr>
              <a:t> recess </a:t>
            </a:r>
            <a:r>
              <a:rPr lang="en-US" altLang="en-US" dirty="0" smtClean="0">
                <a:latin typeface="Times New Roman" panose="02020603050405020304" pitchFamily="18" charset="0"/>
                <a:cs typeface="Times New Roman" panose="02020603050405020304" pitchFamily="18" charset="0"/>
              </a:rPr>
              <a:t>is </a:t>
            </a:r>
            <a:r>
              <a:rPr lang="en-US" altLang="en-US" dirty="0">
                <a:latin typeface="Times New Roman" panose="02020603050405020304" pitchFamily="18" charset="0"/>
                <a:cs typeface="Times New Roman" panose="02020603050405020304" pitchFamily="18" charset="0"/>
              </a:rPr>
              <a:t>formed from the slit-like </a:t>
            </a:r>
            <a:r>
              <a:rPr lang="en-US" altLang="en-US" dirty="0" smtClean="0">
                <a:latin typeface="Times New Roman" panose="02020603050405020304" pitchFamily="18" charset="0"/>
                <a:cs typeface="Times New Roman" panose="02020603050405020304" pitchFamily="18" charset="0"/>
              </a:rPr>
              <a:t>sac of the </a:t>
            </a:r>
            <a:r>
              <a:rPr lang="en-US" altLang="en-US" b="1" dirty="0" smtClean="0">
                <a:latin typeface="Times New Roman" panose="02020603050405020304" pitchFamily="18" charset="0"/>
                <a:cs typeface="Times New Roman" panose="02020603050405020304" pitchFamily="18" charset="0"/>
              </a:rPr>
              <a:t>1</a:t>
            </a:r>
            <a:r>
              <a:rPr lang="en-US" altLang="en-US" b="1" baseline="30000" dirty="0" smtClean="0">
                <a:latin typeface="Times New Roman" panose="02020603050405020304" pitchFamily="18" charset="0"/>
                <a:cs typeface="Times New Roman" panose="02020603050405020304" pitchFamily="18" charset="0"/>
              </a:rPr>
              <a:t>st</a:t>
            </a:r>
            <a:r>
              <a:rPr lang="en-US" altLang="en-US" b="1" dirty="0" smtClean="0">
                <a:latin typeface="Times New Roman" panose="02020603050405020304" pitchFamily="18" charset="0"/>
                <a:cs typeface="Times New Roman" panose="02020603050405020304" pitchFamily="18" charset="0"/>
              </a:rPr>
              <a:t> pharyngeal pouch, </a:t>
            </a:r>
            <a:r>
              <a:rPr lang="en-US" altLang="en-US" dirty="0" smtClean="0">
                <a:latin typeface="Times New Roman" panose="02020603050405020304" pitchFamily="18" charset="0"/>
                <a:cs typeface="Times New Roman" panose="02020603050405020304" pitchFamily="18" charset="0"/>
              </a:rPr>
              <a:t>as the precursor of the </a:t>
            </a:r>
            <a:r>
              <a:rPr lang="en-US" altLang="en-US" b="1" dirty="0" smtClean="0">
                <a:latin typeface="Times New Roman" panose="02020603050405020304" pitchFamily="18" charset="0"/>
                <a:cs typeface="Times New Roman" panose="02020603050405020304" pitchFamily="18" charset="0"/>
              </a:rPr>
              <a:t>middle ear</a:t>
            </a:r>
            <a:r>
              <a:rPr lang="en-US" altLang="en-US" dirty="0" smtClean="0">
                <a:latin typeface="Times New Roman" panose="02020603050405020304" pitchFamily="18" charset="0"/>
                <a:cs typeface="Times New Roman" panose="02020603050405020304" pitchFamily="18" charset="0"/>
              </a:rPr>
              <a:t>. </a:t>
            </a:r>
            <a:endParaRPr lang="en-US" altLang="en-US" b="1" dirty="0">
              <a:latin typeface="Times New Roman" panose="02020603050405020304" pitchFamily="18" charset="0"/>
              <a:cs typeface="Times New Roman" panose="02020603050405020304" pitchFamily="18" charset="0"/>
            </a:endParaRPr>
          </a:p>
          <a:p>
            <a:r>
              <a:rPr lang="en-US" altLang="en-US" dirty="0" smtClean="0">
                <a:latin typeface="Times New Roman" panose="02020603050405020304" pitchFamily="18" charset="0"/>
                <a:cs typeface="Times New Roman" panose="02020603050405020304" pitchFamily="18" charset="0"/>
              </a:rPr>
              <a:t>Tympanic membrane is formed on a place </a:t>
            </a:r>
            <a:r>
              <a:rPr lang="en-US" altLang="en-US" dirty="0">
                <a:latin typeface="Times New Roman" panose="02020603050405020304" pitchFamily="18" charset="0"/>
                <a:cs typeface="Times New Roman" panose="02020603050405020304" pitchFamily="18" charset="0"/>
              </a:rPr>
              <a:t>where bud of epithelial cells </a:t>
            </a:r>
            <a:r>
              <a:rPr lang="en-US" altLang="en-US" dirty="0" smtClean="0">
                <a:latin typeface="Times New Roman" panose="02020603050405020304" pitchFamily="18" charset="0"/>
                <a:cs typeface="Times New Roman" panose="02020603050405020304" pitchFamily="18" charset="0"/>
              </a:rPr>
              <a:t>meets with a </a:t>
            </a:r>
            <a:r>
              <a:rPr lang="en-US" altLang="en-US" dirty="0" err="1" smtClean="0">
                <a:latin typeface="Times New Roman" panose="02020603050405020304" pitchFamily="18" charset="0"/>
                <a:cs typeface="Times New Roman" panose="02020603050405020304" pitchFamily="18" charset="0"/>
              </a:rPr>
              <a:t>tubotympanic</a:t>
            </a:r>
            <a:r>
              <a:rPr lang="en-US" altLang="en-US" dirty="0" smtClean="0">
                <a:latin typeface="Times New Roman" panose="02020603050405020304" pitchFamily="18" charset="0"/>
                <a:cs typeface="Times New Roman" panose="02020603050405020304" pitchFamily="18" charset="0"/>
              </a:rPr>
              <a:t> recess. </a:t>
            </a:r>
          </a:p>
          <a:p>
            <a:r>
              <a:rPr lang="en-US" altLang="en-US" dirty="0" smtClean="0">
                <a:latin typeface="Times New Roman" panose="02020603050405020304" pitchFamily="18" charset="0"/>
                <a:cs typeface="Times New Roman" panose="02020603050405020304" pitchFamily="18" charset="0"/>
              </a:rPr>
              <a:t>External, epithelial layer of tympanic membrane is formed from the 1</a:t>
            </a:r>
            <a:r>
              <a:rPr lang="en-US" altLang="en-US" baseline="30000" dirty="0" smtClean="0">
                <a:latin typeface="Times New Roman" panose="02020603050405020304" pitchFamily="18" charset="0"/>
                <a:cs typeface="Times New Roman" panose="02020603050405020304" pitchFamily="18" charset="0"/>
              </a:rPr>
              <a:t>st</a:t>
            </a:r>
            <a:r>
              <a:rPr lang="en-US" altLang="en-US" dirty="0" smtClean="0">
                <a:latin typeface="Times New Roman" panose="02020603050405020304" pitchFamily="18" charset="0"/>
                <a:cs typeface="Times New Roman" panose="02020603050405020304" pitchFamily="18" charset="0"/>
              </a:rPr>
              <a:t> pharyngeal cleft ectoderm, and middle fibrous layer is of the mesodermal origin. </a:t>
            </a:r>
          </a:p>
          <a:p>
            <a:r>
              <a:rPr lang="en-US" altLang="en-US" dirty="0" smtClean="0">
                <a:latin typeface="Times New Roman" panose="02020603050405020304" pitchFamily="18" charset="0"/>
                <a:cs typeface="Times New Roman" panose="02020603050405020304" pitchFamily="18" charset="0"/>
              </a:rPr>
              <a:t>Inner, mucosal layer develops from the endoderm of </a:t>
            </a:r>
            <a:r>
              <a:rPr lang="en-US" altLang="en-US" dirty="0">
                <a:latin typeface="Times New Roman" panose="02020603050405020304" pitchFamily="18" charset="0"/>
                <a:cs typeface="Times New Roman" panose="02020603050405020304" pitchFamily="18" charset="0"/>
              </a:rPr>
              <a:t>the </a:t>
            </a:r>
            <a:r>
              <a:rPr lang="en-US" altLang="en-US" dirty="0" err="1">
                <a:latin typeface="Times New Roman" panose="02020603050405020304" pitchFamily="18" charset="0"/>
                <a:cs typeface="Times New Roman" panose="02020603050405020304" pitchFamily="18" charset="0"/>
              </a:rPr>
              <a:t>tubotympanic</a:t>
            </a:r>
            <a:r>
              <a:rPr lang="en-US" altLang="en-US" dirty="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recess</a:t>
            </a:r>
            <a:r>
              <a:rPr lang="sr-Cyrl-R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eaLnBrk="1" hangingPunct="1"/>
            <a:endParaRPr lang="en-US"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a:extLst>
              <a:ext uri="{FF2B5EF4-FFF2-40B4-BE49-F238E27FC236}">
                <a16:creationId xmlns:a16="http://schemas.microsoft.com/office/drawing/2014/main" xmlns="" id="{244DA982-D682-4FC8-8C9A-05D986526992}"/>
              </a:ext>
            </a:extLst>
          </p:cNvPr>
          <p:cNvPicPr>
            <a:picLocks noChangeAspect="1"/>
          </p:cNvPicPr>
          <p:nvPr/>
        </p:nvPicPr>
        <p:blipFill>
          <a:blip r:embed="rId2">
            <a:extLst>
              <a:ext uri="{28A0092B-C50C-407E-A947-70E740481C1C}">
                <a14:useLocalDpi xmlns:a14="http://schemas.microsoft.com/office/drawing/2010/main" val="0"/>
              </a:ext>
            </a:extLst>
          </a:blip>
          <a:srcRect l="13866" r="1213"/>
          <a:stretch>
            <a:fillRect/>
          </a:stretch>
        </p:blipFill>
        <p:spPr bwMode="auto">
          <a:xfrm>
            <a:off x="1981200" y="1219200"/>
            <a:ext cx="39687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4">
            <a:extLst>
              <a:ext uri="{FF2B5EF4-FFF2-40B4-BE49-F238E27FC236}">
                <a16:creationId xmlns:a16="http://schemas.microsoft.com/office/drawing/2014/main" xmlns="" id="{0E49A95B-1EC9-45C6-8D02-DBC69CA10065}"/>
              </a:ext>
            </a:extLst>
          </p:cNvPr>
          <p:cNvPicPr>
            <a:picLocks noChangeAspect="1"/>
          </p:cNvPicPr>
          <p:nvPr/>
        </p:nvPicPr>
        <p:blipFill>
          <a:blip r:embed="rId3">
            <a:extLst>
              <a:ext uri="{28A0092B-C50C-407E-A947-70E740481C1C}">
                <a14:useLocalDpi xmlns:a14="http://schemas.microsoft.com/office/drawing/2010/main" val="0"/>
              </a:ext>
            </a:extLst>
          </a:blip>
          <a:srcRect l="24136" t="15654" r="8846" b="5930"/>
          <a:stretch>
            <a:fillRect/>
          </a:stretch>
        </p:blipFill>
        <p:spPr bwMode="auto">
          <a:xfrm>
            <a:off x="6096000" y="1219200"/>
            <a:ext cx="39941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
            <a:extLst>
              <a:ext uri="{FF2B5EF4-FFF2-40B4-BE49-F238E27FC236}">
                <a16:creationId xmlns:a16="http://schemas.microsoft.com/office/drawing/2014/main" xmlns="" id="{30FC24A6-A53C-401A-A0D3-25EA62FFA1CE}"/>
              </a:ext>
            </a:extLst>
          </p:cNvPr>
          <p:cNvPicPr>
            <a:picLocks noChangeAspect="1"/>
          </p:cNvPicPr>
          <p:nvPr/>
        </p:nvPicPr>
        <p:blipFill>
          <a:blip r:embed="rId2">
            <a:extLst>
              <a:ext uri="{28A0092B-C50C-407E-A947-70E740481C1C}">
                <a14:useLocalDpi xmlns:a14="http://schemas.microsoft.com/office/drawing/2010/main" val="0"/>
              </a:ext>
            </a:extLst>
          </a:blip>
          <a:srcRect l="24995" t="3450" r="11984" b="14389"/>
          <a:stretch>
            <a:fillRect/>
          </a:stretch>
        </p:blipFill>
        <p:spPr bwMode="auto">
          <a:xfrm>
            <a:off x="2057400" y="1296988"/>
            <a:ext cx="3894138" cy="380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2">
            <a:extLst>
              <a:ext uri="{FF2B5EF4-FFF2-40B4-BE49-F238E27FC236}">
                <a16:creationId xmlns:a16="http://schemas.microsoft.com/office/drawing/2014/main" xmlns="" id="{26CC67EB-54F0-4148-9788-FF60FADFDEEC}"/>
              </a:ext>
            </a:extLst>
          </p:cNvPr>
          <p:cNvPicPr>
            <a:picLocks noChangeAspect="1"/>
          </p:cNvPicPr>
          <p:nvPr/>
        </p:nvPicPr>
        <p:blipFill>
          <a:blip r:embed="rId3">
            <a:extLst>
              <a:ext uri="{28A0092B-C50C-407E-A947-70E740481C1C}">
                <a14:useLocalDpi xmlns:a14="http://schemas.microsoft.com/office/drawing/2010/main" val="0"/>
              </a:ext>
            </a:extLst>
          </a:blip>
          <a:srcRect l="18484" t="-56" r="8263"/>
          <a:stretch>
            <a:fillRect/>
          </a:stretch>
        </p:blipFill>
        <p:spPr bwMode="auto">
          <a:xfrm>
            <a:off x="6172201" y="1296988"/>
            <a:ext cx="3717925" cy="380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
            <a:extLst>
              <a:ext uri="{FF2B5EF4-FFF2-40B4-BE49-F238E27FC236}">
                <a16:creationId xmlns:a16="http://schemas.microsoft.com/office/drawing/2014/main" xmlns="" id="{7B3D0E91-2FE8-4EBF-854B-1209A5905458}"/>
              </a:ext>
            </a:extLst>
          </p:cNvPr>
          <p:cNvPicPr>
            <a:picLocks noChangeAspect="1"/>
          </p:cNvPicPr>
          <p:nvPr/>
        </p:nvPicPr>
        <p:blipFill>
          <a:blip r:embed="rId2">
            <a:extLst>
              <a:ext uri="{28A0092B-C50C-407E-A947-70E740481C1C}">
                <a14:useLocalDpi xmlns:a14="http://schemas.microsoft.com/office/drawing/2010/main" val="0"/>
              </a:ext>
            </a:extLst>
          </a:blip>
          <a:srcRect l="28334" t="9373" r="15988" b="8318"/>
          <a:stretch>
            <a:fillRect/>
          </a:stretch>
        </p:blipFill>
        <p:spPr bwMode="auto">
          <a:xfrm>
            <a:off x="1981200" y="1036638"/>
            <a:ext cx="391795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2">
            <a:extLst>
              <a:ext uri="{FF2B5EF4-FFF2-40B4-BE49-F238E27FC236}">
                <a16:creationId xmlns:a16="http://schemas.microsoft.com/office/drawing/2014/main" xmlns="" id="{B82DE2B8-3B22-432A-90BD-43528A6C4049}"/>
              </a:ext>
            </a:extLst>
          </p:cNvPr>
          <p:cNvPicPr>
            <a:picLocks noChangeAspect="1"/>
          </p:cNvPicPr>
          <p:nvPr/>
        </p:nvPicPr>
        <p:blipFill>
          <a:blip r:embed="rId3">
            <a:extLst>
              <a:ext uri="{28A0092B-C50C-407E-A947-70E740481C1C}">
                <a14:useLocalDpi xmlns:a14="http://schemas.microsoft.com/office/drawing/2010/main" val="0"/>
              </a:ext>
            </a:extLst>
          </a:blip>
          <a:srcRect l="24446" r="15930" b="11386"/>
          <a:stretch>
            <a:fillRect/>
          </a:stretch>
        </p:blipFill>
        <p:spPr bwMode="auto">
          <a:xfrm>
            <a:off x="6248401" y="1036638"/>
            <a:ext cx="3897313"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1">
            <a:extLst>
              <a:ext uri="{FF2B5EF4-FFF2-40B4-BE49-F238E27FC236}">
                <a16:creationId xmlns:a16="http://schemas.microsoft.com/office/drawing/2014/main" xmlns="" id="{38294D28-B7A3-478C-B0F2-8F47AB076C2E}"/>
              </a:ext>
            </a:extLst>
          </p:cNvPr>
          <p:cNvSpPr>
            <a:spLocks noGrp="1"/>
          </p:cNvSpPr>
          <p:nvPr>
            <p:ph idx="1"/>
          </p:nvPr>
        </p:nvSpPr>
        <p:spPr>
          <a:xfrm>
            <a:off x="886691" y="1177636"/>
            <a:ext cx="9268691" cy="4264376"/>
          </a:xfrm>
        </p:spPr>
        <p:txBody>
          <a:bodyPr>
            <a:normAutofit/>
          </a:bodyPr>
          <a:lstStyle/>
          <a:p>
            <a:pPr eaLnBrk="1" hangingPunct="1"/>
            <a:r>
              <a:rPr lang="en-US" altLang="en-US" smtClean="0">
                <a:latin typeface="Times New Roman" panose="02020603050405020304" pitchFamily="18" charset="0"/>
                <a:cs typeface="Times New Roman" panose="02020603050405020304" pitchFamily="18" charset="0"/>
              </a:rPr>
              <a:t>Malformation of the ear </a:t>
            </a:r>
            <a:r>
              <a:rPr lang="en-US" altLang="en-US" b="1" smtClean="0">
                <a:latin typeface="Times New Roman" panose="02020603050405020304" pitchFamily="18" charset="0"/>
                <a:cs typeface="Times New Roman" panose="02020603050405020304" pitchFamily="18" charset="0"/>
              </a:rPr>
              <a:t>shape</a:t>
            </a:r>
            <a:r>
              <a:rPr lang="en-US" altLang="en-US" smtClean="0">
                <a:latin typeface="Times New Roman" panose="02020603050405020304" pitchFamily="18" charset="0"/>
                <a:cs typeface="Times New Roman" panose="02020603050405020304" pitchFamily="18" charset="0"/>
              </a:rPr>
              <a:t>:</a:t>
            </a:r>
            <a:endParaRPr lang="sr-Cyrl-RS" altLang="en-US">
              <a:latin typeface="Times New Roman" panose="02020603050405020304" pitchFamily="18" charset="0"/>
              <a:cs typeface="Times New Roman" panose="02020603050405020304" pitchFamily="18" charset="0"/>
            </a:endParaRPr>
          </a:p>
          <a:p>
            <a:pPr lvl="1"/>
            <a:r>
              <a:rPr lang="en-US" altLang="en-US" sz="2800">
                <a:latin typeface="Times New Roman" panose="02020603050405020304" pitchFamily="18" charset="0"/>
                <a:cs typeface="Times New Roman" panose="02020603050405020304" pitchFamily="18" charset="0"/>
              </a:rPr>
              <a:t>Darwin's tubercle, </a:t>
            </a:r>
            <a:r>
              <a:rPr lang="en-US" altLang="en-US" sz="2800" smtClean="0">
                <a:latin typeface="Times New Roman" panose="02020603050405020304" pitchFamily="18" charset="0"/>
                <a:cs typeface="Times New Roman" panose="02020603050405020304" pitchFamily="18" charset="0"/>
              </a:rPr>
              <a:t>helix hypertrophy, </a:t>
            </a:r>
            <a:r>
              <a:rPr lang="en-US" altLang="en-US" sz="2800" err="1" smtClean="0">
                <a:latin typeface="Times New Roman" panose="02020603050405020304" pitchFamily="18" charset="0"/>
                <a:cs typeface="Times New Roman" panose="02020603050405020304" pitchFamily="18" charset="0"/>
              </a:rPr>
              <a:t>anteverted</a:t>
            </a:r>
            <a:r>
              <a:rPr lang="en-US" altLang="en-US" sz="2800" smtClean="0">
                <a:latin typeface="Times New Roman" panose="02020603050405020304" pitchFamily="18" charset="0"/>
                <a:cs typeface="Times New Roman" panose="02020603050405020304" pitchFamily="18" charset="0"/>
              </a:rPr>
              <a:t> concha, auricle skin hypertrophy (</a:t>
            </a:r>
            <a:r>
              <a:rPr lang="en-US" altLang="en-US" sz="2800" err="1" smtClean="0">
                <a:latin typeface="Times New Roman" panose="02020603050405020304" pitchFamily="18" charset="0"/>
                <a:cs typeface="Times New Roman" panose="02020603050405020304" pitchFamily="18" charset="0"/>
              </a:rPr>
              <a:t>otophyma</a:t>
            </a:r>
            <a:r>
              <a:rPr lang="en-US" altLang="en-US" sz="2800" smtClean="0">
                <a:latin typeface="Times New Roman" panose="02020603050405020304" pitchFamily="18" charset="0"/>
                <a:cs typeface="Times New Roman" panose="02020603050405020304" pitchFamily="18" charset="0"/>
              </a:rPr>
              <a:t>), earlobe hypertrophy, duplicate earlobe, hypertrophy or atrophy of cartilage.</a:t>
            </a:r>
            <a:endParaRPr lang="en-US" altLang="en-US" sz="2800">
              <a:latin typeface="Times New Roman" panose="02020603050405020304" pitchFamily="18" charset="0"/>
              <a:cs typeface="Times New Roman" panose="02020603050405020304" pitchFamily="18" charset="0"/>
            </a:endParaRPr>
          </a:p>
          <a:p>
            <a:pPr lvl="1"/>
            <a:r>
              <a:rPr lang="en-US" altLang="en-US" sz="2800" smtClean="0">
                <a:latin typeface="Times New Roman" panose="02020603050405020304" pitchFamily="18" charset="0"/>
                <a:cs typeface="Times New Roman" panose="02020603050405020304" pitchFamily="18" charset="0"/>
              </a:rPr>
              <a:t>Satyr ears, flat ears... </a:t>
            </a:r>
          </a:p>
          <a:p>
            <a:pPr lvl="1"/>
            <a:endParaRPr lang="en-US" altLang="en-US" sz="2800">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These malformations lead to aesthetic disorders of the auricle.</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15 ljudi koji su otkrili nešto zanimljivo na sebi te odlučili to podijeliti  s drugima - Lajk.hr">
            <a:extLst>
              <a:ext uri="{FF2B5EF4-FFF2-40B4-BE49-F238E27FC236}">
                <a16:creationId xmlns:a16="http://schemas.microsoft.com/office/drawing/2014/main" xmlns="" id="{96E7CFEF-D305-4819-9FCA-8B4291FAC2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0565" y="1177637"/>
            <a:ext cx="4545435" cy="4815320"/>
          </a:xfrm>
          <a:prstGeom prst="rect">
            <a:avLst/>
          </a:prstGeom>
          <a:noFill/>
          <a:extLst>
            <a:ext uri="{909E8E84-426E-40DD-AFC4-6F175D3DCCD1}">
              <a14:hiddenFill xmlns:a14="http://schemas.microsoft.com/office/drawing/2010/main">
                <a:solidFill>
                  <a:srgbClr val="FFFFFF"/>
                </a:solidFill>
              </a14:hiddenFill>
            </a:ext>
          </a:extLst>
        </p:spPr>
      </p:pic>
      <p:pic>
        <p:nvPicPr>
          <p:cNvPr id="91140" name="Picture 4" descr="Farklılıklarımız hiç bu kadar güzel olmamıştı! İşte genetiği benzersiz  kılan 15 kişi - Mynet trend">
            <a:extLst>
              <a:ext uri="{FF2B5EF4-FFF2-40B4-BE49-F238E27FC236}">
                <a16:creationId xmlns:a16="http://schemas.microsoft.com/office/drawing/2014/main" xmlns="" id="{4BEE8865-DC6C-4516-B74F-3FBADC69C8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5598" y="1177637"/>
            <a:ext cx="4390036" cy="4815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89802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10B0AF3-A5A9-4A36-ADD8-2E3458BE77FF}"/>
              </a:ext>
            </a:extLst>
          </p:cNvPr>
          <p:cNvSpPr>
            <a:spLocks noGrp="1"/>
          </p:cNvSpPr>
          <p:nvPr>
            <p:ph type="title"/>
          </p:nvPr>
        </p:nvSpPr>
        <p:spPr>
          <a:xfrm>
            <a:off x="665017" y="288493"/>
            <a:ext cx="10474037" cy="1630362"/>
          </a:xfrm>
        </p:spPr>
        <p:txBody>
          <a:bodyPr>
            <a:normAutofit/>
          </a:bodyPr>
          <a:lstStyle/>
          <a:p>
            <a:pPr>
              <a:defRPr/>
            </a:pPr>
            <a:r>
              <a:rPr lang="sr-Latn-RS" sz="4000">
                <a:latin typeface="Times New Roman" pitchFamily="18" charset="0"/>
                <a:cs typeface="Times New Roman" pitchFamily="18" charset="0"/>
              </a:rPr>
              <a:t>II - </a:t>
            </a:r>
            <a:r>
              <a:rPr lang="en-US" sz="4000">
                <a:latin typeface="Times New Roman" pitchFamily="18" charset="0"/>
                <a:cs typeface="Times New Roman" pitchFamily="18" charset="0"/>
              </a:rPr>
              <a:t>Malformations of incomplete development or complete lack of ear structures</a:t>
            </a:r>
          </a:p>
        </p:txBody>
      </p:sp>
      <p:sp>
        <p:nvSpPr>
          <p:cNvPr id="27650" name="Content Placeholder 1">
            <a:extLst>
              <a:ext uri="{FF2B5EF4-FFF2-40B4-BE49-F238E27FC236}">
                <a16:creationId xmlns:a16="http://schemas.microsoft.com/office/drawing/2014/main" xmlns="" id="{3B598E6B-001E-4496-9A71-E73D45D8AFC0}"/>
              </a:ext>
            </a:extLst>
          </p:cNvPr>
          <p:cNvSpPr>
            <a:spLocks noGrp="1"/>
          </p:cNvSpPr>
          <p:nvPr>
            <p:ph idx="1"/>
          </p:nvPr>
        </p:nvSpPr>
        <p:spPr>
          <a:xfrm>
            <a:off x="665018" y="2057401"/>
            <a:ext cx="9621982" cy="4081463"/>
          </a:xfrm>
        </p:spPr>
        <p:txBody>
          <a:bodyPr>
            <a:normAutofit/>
          </a:bodyPr>
          <a:lstStyle/>
          <a:p>
            <a:r>
              <a:rPr lang="en-US" altLang="en-US" b="1" err="1" smtClean="0">
                <a:latin typeface="Times New Roman" panose="02020603050405020304" pitchFamily="18" charset="0"/>
                <a:cs typeface="Times New Roman" panose="02020603050405020304" pitchFamily="18" charset="0"/>
              </a:rPr>
              <a:t>Microtia</a:t>
            </a:r>
            <a:r>
              <a:rPr lang="en-US" altLang="en-US" b="1" i="1" smtClean="0">
                <a:latin typeface="Times New Roman" panose="02020603050405020304" pitchFamily="18" charset="0"/>
                <a:cs typeface="Times New Roman" panose="02020603050405020304" pitchFamily="18" charset="0"/>
              </a:rPr>
              <a:t>:</a:t>
            </a:r>
            <a:r>
              <a:rPr lang="sr-Latn-RS" altLang="en-US" smtClean="0">
                <a:latin typeface="Times New Roman" panose="02020603050405020304" pitchFamily="18" charset="0"/>
                <a:cs typeface="Times New Roman" panose="02020603050405020304" pitchFamily="18" charset="0"/>
              </a:rPr>
              <a:t> </a:t>
            </a:r>
            <a:r>
              <a:rPr lang="en-US" altLang="en-US">
                <a:latin typeface="Times New Roman" panose="02020603050405020304" pitchFamily="18" charset="0"/>
                <a:cs typeface="Times New Roman" panose="02020603050405020304" pitchFamily="18" charset="0"/>
              </a:rPr>
              <a:t> congenital deformity where the auricle (external ear) is underdeveloped. </a:t>
            </a:r>
            <a:endParaRPr lang="en-US" altLang="en-US" smtClean="0">
              <a:latin typeface="Times New Roman" panose="02020603050405020304" pitchFamily="18" charset="0"/>
              <a:cs typeface="Times New Roman" panose="02020603050405020304" pitchFamily="18" charset="0"/>
            </a:endParaRPr>
          </a:p>
          <a:p>
            <a:r>
              <a:rPr lang="en-US" altLang="en-US" smtClean="0">
                <a:latin typeface="Times New Roman" panose="02020603050405020304" pitchFamily="18" charset="0"/>
                <a:cs typeface="Times New Roman" panose="02020603050405020304" pitchFamily="18" charset="0"/>
              </a:rPr>
              <a:t>Grades of </a:t>
            </a:r>
            <a:r>
              <a:rPr lang="en-US" altLang="en-US" err="1" smtClean="0">
                <a:latin typeface="Times New Roman" panose="02020603050405020304" pitchFamily="18" charset="0"/>
                <a:cs typeface="Times New Roman" panose="02020603050405020304" pitchFamily="18" charset="0"/>
              </a:rPr>
              <a:t>microtia</a:t>
            </a:r>
            <a:r>
              <a:rPr lang="en-US" altLang="en-US" smtClean="0">
                <a:latin typeface="Times New Roman" panose="02020603050405020304" pitchFamily="18" charset="0"/>
                <a:cs typeface="Times New Roman" panose="02020603050405020304" pitchFamily="18" charset="0"/>
              </a:rPr>
              <a:t>:</a:t>
            </a:r>
          </a:p>
          <a:p>
            <a:r>
              <a:rPr lang="en-US" altLang="en-US" smtClean="0">
                <a:latin typeface="Times New Roman" panose="02020603050405020304" pitchFamily="18" charset="0"/>
                <a:cs typeface="Times New Roman" panose="02020603050405020304" pitchFamily="18" charset="0"/>
              </a:rPr>
              <a:t>1</a:t>
            </a:r>
            <a:r>
              <a:rPr lang="en-US" altLang="en-US">
                <a:latin typeface="Times New Roman" panose="02020603050405020304" pitchFamily="18" charset="0"/>
                <a:cs typeface="Times New Roman" panose="02020603050405020304" pitchFamily="18" charset="0"/>
              </a:rPr>
              <a:t>. A less than complete development of the external ear with identifiable structures and a small but present external ear canal.</a:t>
            </a:r>
          </a:p>
          <a:p>
            <a:r>
              <a:rPr lang="en-US" altLang="en-US">
                <a:latin typeface="Times New Roman" panose="02020603050405020304" pitchFamily="18" charset="0"/>
                <a:cs typeface="Times New Roman" panose="02020603050405020304" pitchFamily="18" charset="0"/>
              </a:rPr>
              <a:t>2. A partially developed ear (usually the top portion is underdeveloped) with a closed stenotic external ear canal </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a:p>
            <a:r>
              <a:rPr lang="en-US" altLang="en-US">
                <a:latin typeface="Times New Roman" panose="02020603050405020304" pitchFamily="18" charset="0"/>
                <a:cs typeface="Times New Roman" panose="02020603050405020304" pitchFamily="18" charset="0"/>
              </a:rPr>
              <a:t>3. Absence of the external ear with a small peanut-like vestige structure and an absence of the external ear canal and ear drum.</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anotio et microtio">
            <a:extLst>
              <a:ext uri="{FF2B5EF4-FFF2-40B4-BE49-F238E27FC236}">
                <a16:creationId xmlns:a16="http://schemas.microsoft.com/office/drawing/2014/main" xmlns="" id="{7559B636-737A-41AA-AF18-A87375B98CE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275457" y="401714"/>
            <a:ext cx="5134252" cy="6054571"/>
          </a:xfr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a:extLst>
              <a:ext uri="{FF2B5EF4-FFF2-40B4-BE49-F238E27FC236}">
                <a16:creationId xmlns:a16="http://schemas.microsoft.com/office/drawing/2014/main" xmlns="" id="{EF29AAE2-0ECA-441F-9F32-D350C5A4FA1B}"/>
              </a:ext>
            </a:extLst>
          </p:cNvPr>
          <p:cNvSpPr>
            <a:spLocks noGrp="1"/>
          </p:cNvSpPr>
          <p:nvPr>
            <p:ph idx="1"/>
          </p:nvPr>
        </p:nvSpPr>
        <p:spPr>
          <a:xfrm>
            <a:off x="443347" y="651165"/>
            <a:ext cx="10183090" cy="1122217"/>
          </a:xfrm>
        </p:spPr>
        <p:txBody>
          <a:bodyPr>
            <a:normAutofit/>
          </a:bodyPr>
          <a:lstStyle/>
          <a:p>
            <a:pPr eaLnBrk="1" hangingPunct="1"/>
            <a:r>
              <a:rPr lang="en-US" altLang="en-US" b="1" err="1" smtClean="0">
                <a:latin typeface="Times New Roman" panose="02020603050405020304" pitchFamily="18" charset="0"/>
                <a:cs typeface="Times New Roman" panose="02020603050405020304" pitchFamily="18" charset="0"/>
              </a:rPr>
              <a:t>Anotia</a:t>
            </a:r>
            <a:r>
              <a:rPr lang="en-US" altLang="en-US" b="1" smtClean="0">
                <a:latin typeface="Times New Roman" panose="02020603050405020304" pitchFamily="18" charset="0"/>
                <a:cs typeface="Times New Roman" panose="02020603050405020304" pitchFamily="18" charset="0"/>
              </a:rPr>
              <a:t> and external ear canal </a:t>
            </a:r>
            <a:r>
              <a:rPr lang="en-US" altLang="en-US" b="1" err="1" smtClean="0">
                <a:latin typeface="Times New Roman" panose="02020603050405020304" pitchFamily="18" charset="0"/>
                <a:cs typeface="Times New Roman" panose="02020603050405020304" pitchFamily="18" charset="0"/>
              </a:rPr>
              <a:t>atresion</a:t>
            </a:r>
            <a:r>
              <a:rPr lang="en-US" altLang="en-US" b="1" smtClean="0">
                <a:latin typeface="Times New Roman" panose="02020603050405020304" pitchFamily="18" charset="0"/>
                <a:cs typeface="Times New Roman" panose="02020603050405020304" pitchFamily="18" charset="0"/>
              </a:rPr>
              <a:t> </a:t>
            </a:r>
          </a:p>
          <a:p>
            <a:pPr eaLnBrk="1" hangingPunct="1"/>
            <a:r>
              <a:rPr lang="en-US" altLang="en-US" smtClean="0">
                <a:latin typeface="Times New Roman" panose="02020603050405020304" pitchFamily="18" charset="0"/>
                <a:cs typeface="Times New Roman" panose="02020603050405020304" pitchFamily="18" charset="0"/>
              </a:rPr>
              <a:t>Complete absence of auricle and external ear canal (rare).</a:t>
            </a:r>
            <a:endParaRPr lang="en-US" altLang="en-US">
              <a:latin typeface="Times New Roman" panose="02020603050405020304" pitchFamily="18" charset="0"/>
              <a:cs typeface="Times New Roman" panose="02020603050405020304" pitchFamily="18" charset="0"/>
            </a:endParaRPr>
          </a:p>
        </p:txBody>
      </p:sp>
      <p:pic>
        <p:nvPicPr>
          <p:cNvPr id="29699" name="Picture 5" descr="Ð ÐµÐ·ÑÐ»ÑÐ°Ñ ÑÐ»Ð¸ÐºÐ° Ð·Ð° anotia">
            <a:extLst>
              <a:ext uri="{FF2B5EF4-FFF2-40B4-BE49-F238E27FC236}">
                <a16:creationId xmlns:a16="http://schemas.microsoft.com/office/drawing/2014/main" xmlns="" id="{8AB47B29-A19B-4623-B6E6-84CD0FD1D0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9963" y="2022764"/>
            <a:ext cx="5749009" cy="4308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1">
            <a:extLst>
              <a:ext uri="{FF2B5EF4-FFF2-40B4-BE49-F238E27FC236}">
                <a16:creationId xmlns:a16="http://schemas.microsoft.com/office/drawing/2014/main" xmlns="" id="{5E1BD810-3AEA-4DDB-8A03-FD658B7E3950}"/>
              </a:ext>
            </a:extLst>
          </p:cNvPr>
          <p:cNvSpPr>
            <a:spLocks noGrp="1"/>
          </p:cNvSpPr>
          <p:nvPr>
            <p:ph idx="1"/>
          </p:nvPr>
        </p:nvSpPr>
        <p:spPr>
          <a:xfrm>
            <a:off x="692728" y="1166018"/>
            <a:ext cx="9809018" cy="4525963"/>
          </a:xfrm>
        </p:spPr>
        <p:txBody>
          <a:bodyPr/>
          <a:lstStyle/>
          <a:p>
            <a:r>
              <a:rPr lang="en-US" altLang="en-US" b="1">
                <a:latin typeface="Times New Roman" panose="02020603050405020304" pitchFamily="18" charset="0"/>
                <a:cs typeface="Times New Roman" panose="02020603050405020304" pitchFamily="18" charset="0"/>
              </a:rPr>
              <a:t>Congenital aural </a:t>
            </a:r>
            <a:r>
              <a:rPr lang="en-US" altLang="en-US" b="1" smtClean="0">
                <a:latin typeface="Times New Roman" panose="02020603050405020304" pitchFamily="18" charset="0"/>
                <a:cs typeface="Times New Roman" panose="02020603050405020304" pitchFamily="18" charset="0"/>
              </a:rPr>
              <a:t>atresia</a:t>
            </a:r>
          </a:p>
          <a:p>
            <a:r>
              <a:rPr lang="en-US" altLang="en-US" smtClean="0">
                <a:latin typeface="Times New Roman" panose="02020603050405020304" pitchFamily="18" charset="0"/>
                <a:cs typeface="Times New Roman" panose="02020603050405020304" pitchFamily="18" charset="0"/>
              </a:rPr>
              <a:t>1:10 000-20 000 newborns.</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More common in male children and right ear is more frequently affected.</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External ear canal can be absent completely or only in cartilaginous or bony part.  </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1">
            <a:extLst>
              <a:ext uri="{FF2B5EF4-FFF2-40B4-BE49-F238E27FC236}">
                <a16:creationId xmlns:a16="http://schemas.microsoft.com/office/drawing/2014/main" xmlns="" id="{432388A1-9E69-4ACC-BA21-08753C6A29A5}"/>
              </a:ext>
            </a:extLst>
          </p:cNvPr>
          <p:cNvSpPr>
            <a:spLocks noGrp="1"/>
          </p:cNvSpPr>
          <p:nvPr>
            <p:ph idx="1"/>
          </p:nvPr>
        </p:nvSpPr>
        <p:spPr>
          <a:xfrm>
            <a:off x="637309" y="1579420"/>
            <a:ext cx="9518073" cy="3366654"/>
          </a:xfrm>
        </p:spPr>
        <p:txBody>
          <a:bodyPr>
            <a:normAutofit/>
          </a:bodyPr>
          <a:lstStyle/>
          <a:p>
            <a:r>
              <a:rPr lang="en-US" altLang="en-US" err="1" smtClean="0">
                <a:latin typeface="Times New Roman" panose="02020603050405020304" pitchFamily="18" charset="0"/>
                <a:cs typeface="Times New Roman" panose="02020603050405020304" pitchFamily="18" charset="0"/>
              </a:rPr>
              <a:t>Atresion</a:t>
            </a:r>
            <a:r>
              <a:rPr lang="en-US" altLang="en-US" smtClean="0">
                <a:latin typeface="Times New Roman" panose="02020603050405020304" pitchFamily="18" charset="0"/>
                <a:cs typeface="Times New Roman" panose="02020603050405020304" pitchFamily="18" charset="0"/>
              </a:rPr>
              <a:t> of bony part od external ear canal is usually combined with tympanic membrane </a:t>
            </a:r>
            <a:r>
              <a:rPr lang="en-US" altLang="en-US">
                <a:latin typeface="Times New Roman" panose="02020603050405020304" pitchFamily="18" charset="0"/>
                <a:cs typeface="Times New Roman" panose="02020603050405020304" pitchFamily="18" charset="0"/>
              </a:rPr>
              <a:t>malformations which is partly or entirely </a:t>
            </a:r>
            <a:r>
              <a:rPr lang="en-US" altLang="en-US" smtClean="0">
                <a:latin typeface="Times New Roman" panose="02020603050405020304" pitchFamily="18" charset="0"/>
                <a:cs typeface="Times New Roman" panose="02020603050405020304" pitchFamily="18" charset="0"/>
              </a:rPr>
              <a:t>replaced </a:t>
            </a:r>
            <a:r>
              <a:rPr lang="en-US" altLang="en-US">
                <a:latin typeface="Times New Roman" panose="02020603050405020304" pitchFamily="18" charset="0"/>
                <a:cs typeface="Times New Roman" panose="02020603050405020304" pitchFamily="18" charset="0"/>
              </a:rPr>
              <a:t>by an </a:t>
            </a:r>
            <a:r>
              <a:rPr lang="en-US" altLang="en-US" err="1">
                <a:latin typeface="Times New Roman" panose="02020603050405020304" pitchFamily="18" charset="0"/>
                <a:cs typeface="Times New Roman" panose="02020603050405020304" pitchFamily="18" charset="0"/>
              </a:rPr>
              <a:t>atretic</a:t>
            </a:r>
            <a:r>
              <a:rPr lang="en-US" altLang="en-US">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plate.</a:t>
            </a:r>
            <a:endParaRPr lang="en-US" altLang="en-US">
              <a:latin typeface="Times New Roman" panose="02020603050405020304" pitchFamily="18" charset="0"/>
              <a:cs typeface="Times New Roman" panose="02020603050405020304" pitchFamily="18" charset="0"/>
            </a:endParaRPr>
          </a:p>
          <a:p>
            <a:r>
              <a:rPr lang="en-US" altLang="en-US" smtClean="0">
                <a:latin typeface="Times New Roman" panose="02020603050405020304" pitchFamily="18" charset="0"/>
                <a:cs typeface="Times New Roman" panose="02020603050405020304" pitchFamily="18" charset="0"/>
              </a:rPr>
              <a:t>These malformations can be unilateral or bilateral, isolated or associated with other inner ear malformations, or present as part </a:t>
            </a:r>
            <a:r>
              <a:rPr lang="en-US" altLang="en-US">
                <a:latin typeface="Times New Roman" panose="02020603050405020304" pitchFamily="18" charset="0"/>
                <a:cs typeface="Times New Roman" panose="02020603050405020304" pitchFamily="18" charset="0"/>
              </a:rPr>
              <a:t>of syndromes (</a:t>
            </a:r>
            <a:r>
              <a:rPr lang="en-US" altLang="en-US" err="1">
                <a:latin typeface="Times New Roman" panose="02020603050405020304" pitchFamily="18" charset="0"/>
                <a:cs typeface="Times New Roman" panose="02020603050405020304" pitchFamily="18" charset="0"/>
              </a:rPr>
              <a:t>Mondini</a:t>
            </a:r>
            <a:r>
              <a:rPr lang="en-US" altLang="en-US">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dysplasia).</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a:extLst>
              <a:ext uri="{FF2B5EF4-FFF2-40B4-BE49-F238E27FC236}">
                <a16:creationId xmlns:a16="http://schemas.microsoft.com/office/drawing/2014/main" xmlns="" id="{9C149583-9736-4E23-B049-9BE6D0B466E0}"/>
              </a:ext>
            </a:extLst>
          </p:cNvPr>
          <p:cNvSpPr>
            <a:spLocks noGrp="1"/>
          </p:cNvSpPr>
          <p:nvPr>
            <p:ph idx="1"/>
          </p:nvPr>
        </p:nvSpPr>
        <p:spPr>
          <a:xfrm>
            <a:off x="838200" y="814243"/>
            <a:ext cx="10515600" cy="5669684"/>
          </a:xfrm>
        </p:spPr>
        <p:txBody>
          <a:bodyPr>
            <a:normAutofit/>
          </a:bodyPr>
          <a:lstStyle/>
          <a:p>
            <a:pPr eaLnBrk="1" hangingPunct="1">
              <a:defRPr/>
            </a:pPr>
            <a:endParaRPr lang="en-US" sz="3200" b="1" i="1" dirty="0" smtClean="0">
              <a:latin typeface="Times New Roman" pitchFamily="18" charset="0"/>
              <a:cs typeface="Times New Roman" pitchFamily="18" charset="0"/>
            </a:endParaRPr>
          </a:p>
          <a:p>
            <a:pPr eaLnBrk="1" hangingPunct="1">
              <a:defRPr/>
            </a:pPr>
            <a:r>
              <a:rPr lang="en-US" sz="3200" b="1" i="1" dirty="0" smtClean="0">
                <a:latin typeface="Times New Roman" pitchFamily="18" charset="0"/>
                <a:cs typeface="Times New Roman" pitchFamily="18" charset="0"/>
              </a:rPr>
              <a:t>Auditory </a:t>
            </a:r>
            <a:r>
              <a:rPr lang="en-US" sz="3200" b="1" i="1" dirty="0" err="1" smtClean="0">
                <a:latin typeface="Times New Roman" pitchFamily="18" charset="0"/>
                <a:cs typeface="Times New Roman" pitchFamily="18" charset="0"/>
              </a:rPr>
              <a:t>ossicles</a:t>
            </a:r>
            <a:r>
              <a:rPr lang="sr-Cyrl-RS" sz="3200" b="1" i="1" dirty="0" smtClean="0">
                <a:latin typeface="Times New Roman" pitchFamily="18" charset="0"/>
                <a:cs typeface="Times New Roman" pitchFamily="18" charset="0"/>
              </a:rPr>
              <a:t>:</a:t>
            </a:r>
            <a:endParaRPr lang="sr-Cyrl-RS" sz="3200" b="1" i="1" dirty="0">
              <a:latin typeface="Times New Roman" pitchFamily="18" charset="0"/>
              <a:cs typeface="Times New Roman" pitchFamily="18" charset="0"/>
            </a:endParaRPr>
          </a:p>
          <a:p>
            <a:pPr eaLnBrk="1" hangingPunct="1">
              <a:defRPr/>
            </a:pPr>
            <a:r>
              <a:rPr lang="en-US" dirty="0" smtClean="0">
                <a:latin typeface="Times New Roman" pitchFamily="18" charset="0"/>
                <a:cs typeface="Times New Roman" pitchFamily="18" charset="0"/>
              </a:rPr>
              <a:t>Auditory </a:t>
            </a:r>
            <a:r>
              <a:rPr lang="en-US" dirty="0" err="1" smtClean="0">
                <a:latin typeface="Times New Roman" pitchFamily="18" charset="0"/>
                <a:cs typeface="Times New Roman" pitchFamily="18" charset="0"/>
              </a:rPr>
              <a:t>ossicles</a:t>
            </a:r>
            <a:r>
              <a:rPr lang="en-US" dirty="0" smtClean="0">
                <a:latin typeface="Times New Roman" pitchFamily="18" charset="0"/>
                <a:cs typeface="Times New Roman" pitchFamily="18" charset="0"/>
              </a:rPr>
              <a:t> are formed in </a:t>
            </a:r>
            <a:r>
              <a:rPr lang="en-US" b="1" dirty="0" smtClean="0">
                <a:latin typeface="Times New Roman" pitchFamily="18" charset="0"/>
                <a:cs typeface="Times New Roman" pitchFamily="18" charset="0"/>
              </a:rPr>
              <a:t>4</a:t>
            </a:r>
            <a:r>
              <a:rPr lang="en-US" b="1" baseline="30000"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 week of fetal development </a:t>
            </a:r>
            <a:r>
              <a:rPr lang="en-US" dirty="0" smtClean="0">
                <a:latin typeface="Times New Roman" pitchFamily="18" charset="0"/>
                <a:cs typeface="Times New Roman" pitchFamily="18" charset="0"/>
              </a:rPr>
              <a:t>from </a:t>
            </a:r>
            <a:r>
              <a:rPr lang="en-US" b="1" dirty="0" smtClean="0">
                <a:latin typeface="Times New Roman" pitchFamily="18" charset="0"/>
                <a:cs typeface="Times New Roman" pitchFamily="18" charset="0"/>
              </a:rPr>
              <a:t>mesenchyme of the 1</a:t>
            </a:r>
            <a:r>
              <a:rPr lang="en-US" b="1" baseline="30000" dirty="0" smtClean="0">
                <a:latin typeface="Times New Roman" pitchFamily="18" charset="0"/>
                <a:cs typeface="Times New Roman" pitchFamily="18" charset="0"/>
              </a:rPr>
              <a:t>st</a:t>
            </a:r>
            <a:r>
              <a:rPr lang="en-US" b="1" dirty="0" smtClean="0">
                <a:latin typeface="Times New Roman" pitchFamily="18" charset="0"/>
                <a:cs typeface="Times New Roman" pitchFamily="18" charset="0"/>
              </a:rPr>
              <a:t> and 2</a:t>
            </a:r>
            <a:r>
              <a:rPr lang="en-US" b="1" baseline="30000" dirty="0" smtClean="0">
                <a:latin typeface="Times New Roman" pitchFamily="18" charset="0"/>
                <a:cs typeface="Times New Roman" pitchFamily="18" charset="0"/>
              </a:rPr>
              <a:t>nd</a:t>
            </a:r>
            <a:r>
              <a:rPr lang="en-US" b="1" dirty="0" smtClean="0">
                <a:latin typeface="Times New Roman" pitchFamily="18" charset="0"/>
                <a:cs typeface="Times New Roman" pitchFamily="18" charset="0"/>
              </a:rPr>
              <a:t> pharyngeal arches</a:t>
            </a:r>
            <a:r>
              <a:rPr lang="en-US" dirty="0" smtClean="0">
                <a:latin typeface="Times New Roman" pitchFamily="18" charset="0"/>
                <a:cs typeface="Times New Roman" pitchFamily="18" charset="0"/>
              </a:rPr>
              <a:t>. </a:t>
            </a:r>
            <a:endParaRPr lang="en-US" b="1" dirty="0">
              <a:latin typeface="Times New Roman" pitchFamily="18" charset="0"/>
              <a:cs typeface="Times New Roman" pitchFamily="18" charset="0"/>
            </a:endParaRPr>
          </a:p>
          <a:p>
            <a:pPr>
              <a:defRPr/>
            </a:pPr>
            <a:r>
              <a:rPr lang="en-US" b="1" dirty="0" smtClean="0">
                <a:latin typeface="Times New Roman" pitchFamily="18" charset="0"/>
                <a:cs typeface="Times New Roman" pitchFamily="18" charset="0"/>
              </a:rPr>
              <a:t>Malleus </a:t>
            </a:r>
            <a:r>
              <a:rPr lang="en-US" dirty="0" smtClean="0">
                <a:latin typeface="Times New Roman" pitchFamily="18" charset="0"/>
                <a:cs typeface="Times New Roman" pitchFamily="18" charset="0"/>
              </a:rPr>
              <a:t>and</a:t>
            </a:r>
            <a:r>
              <a:rPr lang="en-US" b="1" dirty="0" smtClean="0">
                <a:latin typeface="Times New Roman" pitchFamily="18" charset="0"/>
                <a:cs typeface="Times New Roman" pitchFamily="18" charset="0"/>
              </a:rPr>
              <a:t> incus </a:t>
            </a:r>
            <a:r>
              <a:rPr lang="en-US" dirty="0" smtClean="0">
                <a:latin typeface="Times New Roman" pitchFamily="18" charset="0"/>
                <a:cs typeface="Times New Roman" pitchFamily="18" charset="0"/>
              </a:rPr>
              <a:t>are formed mostly from cartilage of the mandibular prominence of the </a:t>
            </a:r>
            <a:r>
              <a:rPr lang="en-US" b="1" dirty="0" smtClean="0">
                <a:latin typeface="Times New Roman" pitchFamily="18" charset="0"/>
                <a:cs typeface="Times New Roman" pitchFamily="18" charset="0"/>
              </a:rPr>
              <a:t>1</a:t>
            </a:r>
            <a:r>
              <a:rPr lang="en-US" b="1" baseline="30000" dirty="0" smtClean="0">
                <a:latin typeface="Times New Roman" pitchFamily="18" charset="0"/>
                <a:cs typeface="Times New Roman" pitchFamily="18" charset="0"/>
              </a:rPr>
              <a:t>st</a:t>
            </a:r>
            <a:r>
              <a:rPr lang="en-US" b="1" dirty="0" smtClean="0">
                <a:latin typeface="Times New Roman" pitchFamily="18" charset="0"/>
                <a:cs typeface="Times New Roman" pitchFamily="18" charset="0"/>
              </a:rPr>
              <a:t> pharyngeal arch </a:t>
            </a:r>
            <a:r>
              <a:rPr lang="en-US" dirty="0">
                <a:latin typeface="Times New Roman" pitchFamily="18" charset="0"/>
                <a:cs typeface="Times New Roman" pitchFamily="18" charset="0"/>
              </a:rPr>
              <a:t>(</a:t>
            </a:r>
            <a:r>
              <a:rPr lang="en-US" dirty="0" err="1" smtClean="0">
                <a:latin typeface="Times New Roman" pitchFamily="18" charset="0"/>
                <a:cs typeface="Times New Roman" pitchFamily="18" charset="0"/>
              </a:rPr>
              <a:t>Meckel’s</a:t>
            </a:r>
            <a:r>
              <a:rPr lang="en-US" dirty="0" smtClean="0">
                <a:latin typeface="Times New Roman" pitchFamily="18" charset="0"/>
                <a:cs typeface="Times New Roman" pitchFamily="18" charset="0"/>
              </a:rPr>
              <a:t> cartilage), while from outer end of the </a:t>
            </a:r>
            <a:r>
              <a:rPr lang="en-US" b="1" dirty="0" smtClean="0">
                <a:latin typeface="Times New Roman" pitchFamily="18" charset="0"/>
                <a:cs typeface="Times New Roman" pitchFamily="18" charset="0"/>
              </a:rPr>
              <a:t>2</a:t>
            </a:r>
            <a:r>
              <a:rPr lang="en-US" b="1" baseline="30000" dirty="0" smtClean="0">
                <a:latin typeface="Times New Roman" pitchFamily="18" charset="0"/>
                <a:cs typeface="Times New Roman" pitchFamily="18" charset="0"/>
              </a:rPr>
              <a:t>nd</a:t>
            </a:r>
            <a:r>
              <a:rPr lang="en-US" b="1" dirty="0" smtClean="0">
                <a:latin typeface="Times New Roman" pitchFamily="18" charset="0"/>
                <a:cs typeface="Times New Roman" pitchFamily="18" charset="0"/>
              </a:rPr>
              <a:t> pharyngeal arch </a:t>
            </a:r>
            <a:r>
              <a:rPr lang="en-US" dirty="0" smtClean="0">
                <a:latin typeface="Times New Roman" pitchFamily="18" charset="0"/>
                <a:cs typeface="Times New Roman" pitchFamily="18" charset="0"/>
              </a:rPr>
              <a:t>cartilage </a:t>
            </a:r>
            <a:r>
              <a:rPr lang="sr-Cyrl-RS" dirty="0" smtClean="0">
                <a:latin typeface="Times New Roman" pitchFamily="18" charset="0"/>
                <a:cs typeface="Times New Roman" pitchFamily="18" charset="0"/>
              </a:rPr>
              <a:t>(</a:t>
            </a:r>
            <a:r>
              <a:rPr lang="hr-HR" spc="-5" dirty="0" smtClean="0">
                <a:solidFill>
                  <a:srgbClr val="000000"/>
                </a:solidFill>
                <a:latin typeface="Times New Roman" panose="02020603050405020304" pitchFamily="18" charset="0"/>
                <a:ea typeface="Calibri" panose="020F0502020204030204" pitchFamily="34" charset="0"/>
              </a:rPr>
              <a:t>Reichert’s</a:t>
            </a:r>
            <a:r>
              <a:rPr lang="en-US" spc="-5" dirty="0" smtClean="0">
                <a:solidFill>
                  <a:srgbClr val="000000"/>
                </a:solidFill>
                <a:latin typeface="Times New Roman" panose="02020603050405020304" pitchFamily="18" charset="0"/>
                <a:ea typeface="Calibri" panose="020F0502020204030204" pitchFamily="34" charset="0"/>
              </a:rPr>
              <a:t> cartilage</a:t>
            </a:r>
            <a:r>
              <a:rPr lang="sr-Cyrl-RS"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stapes</a:t>
            </a:r>
            <a:r>
              <a:rPr lang="en-US" dirty="0" smtClean="0">
                <a:latin typeface="Times New Roman" pitchFamily="18" charset="0"/>
                <a:cs typeface="Times New Roman" pitchFamily="18" charset="0"/>
              </a:rPr>
              <a:t> is formed without it’s base</a:t>
            </a:r>
            <a:r>
              <a:rPr lang="x-none"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Base of the stapes is derived from the labyrinth. </a:t>
            </a:r>
            <a:endParaRPr lang="en-US" dirty="0">
              <a:latin typeface="Times New Roman" pitchFamily="18" charset="0"/>
              <a:cs typeface="Times New Roman" pitchFamily="18" charset="0"/>
            </a:endParaRPr>
          </a:p>
          <a:p>
            <a:pPr eaLnBrk="1" hangingPunct="1">
              <a:defRPr/>
            </a:pPr>
            <a:r>
              <a:rPr lang="en-US" dirty="0" smtClean="0">
                <a:latin typeface="Times New Roman" panose="02020603050405020304" pitchFamily="18" charset="0"/>
                <a:cs typeface="Times New Roman" panose="02020603050405020304" pitchFamily="18" charset="0"/>
              </a:rPr>
              <a:t>In </a:t>
            </a:r>
            <a:r>
              <a:rPr lang="en-US" b="1" dirty="0" smtClean="0">
                <a:latin typeface="Times New Roman" panose="02020603050405020304" pitchFamily="18" charset="0"/>
                <a:cs typeface="Times New Roman" panose="02020603050405020304" pitchFamily="18" charset="0"/>
              </a:rPr>
              <a:t>16</a:t>
            </a:r>
            <a:r>
              <a:rPr lang="en-US" b="1" baseline="30000" dirty="0" smtClean="0">
                <a:latin typeface="Times New Roman" panose="02020603050405020304" pitchFamily="18" charset="0"/>
                <a:cs typeface="Times New Roman" panose="02020603050405020304" pitchFamily="18" charset="0"/>
              </a:rPr>
              <a:t>th</a:t>
            </a:r>
            <a:r>
              <a:rPr lang="en-US" b="1" dirty="0" smtClean="0">
                <a:latin typeface="Times New Roman" panose="02020603050405020304" pitchFamily="18" charset="0"/>
                <a:cs typeface="Times New Roman" panose="02020603050405020304" pitchFamily="18" charset="0"/>
              </a:rPr>
              <a:t> week </a:t>
            </a:r>
            <a:r>
              <a:rPr lang="en-US" dirty="0" smtClean="0">
                <a:latin typeface="Times New Roman" panose="02020603050405020304" pitchFamily="18" charset="0"/>
                <a:cs typeface="Times New Roman" panose="02020603050405020304" pitchFamily="18" charset="0"/>
              </a:rPr>
              <a:t>of pregnancy malleus and incus reach their adult size, and their ossification ends in </a:t>
            </a:r>
            <a:r>
              <a:rPr lang="en-US" b="1" dirty="0" smtClean="0">
                <a:latin typeface="Times New Roman" panose="02020603050405020304" pitchFamily="18" charset="0"/>
                <a:cs typeface="Times New Roman" panose="02020603050405020304" pitchFamily="18" charset="0"/>
              </a:rPr>
              <a:t>30</a:t>
            </a:r>
            <a:r>
              <a:rPr lang="en-US" b="1" baseline="30000" dirty="0" smtClean="0">
                <a:latin typeface="Times New Roman" panose="02020603050405020304" pitchFamily="18" charset="0"/>
                <a:cs typeface="Times New Roman" panose="02020603050405020304" pitchFamily="18" charset="0"/>
              </a:rPr>
              <a:t>th</a:t>
            </a:r>
            <a:r>
              <a:rPr lang="en-US" b="1" dirty="0" smtClean="0">
                <a:latin typeface="Times New Roman" panose="02020603050405020304" pitchFamily="18" charset="0"/>
                <a:cs typeface="Times New Roman" panose="02020603050405020304" pitchFamily="18" charset="0"/>
              </a:rPr>
              <a:t> week</a:t>
            </a:r>
            <a:r>
              <a:rPr lang="en-US" dirty="0" smtClean="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5345B33C-5928-4A84-B362-DBF81BD759C2}"/>
              </a:ext>
            </a:extLst>
          </p:cNvPr>
          <p:cNvSpPr>
            <a:spLocks noGrp="1"/>
          </p:cNvSpPr>
          <p:nvPr>
            <p:ph type="title"/>
          </p:nvPr>
        </p:nvSpPr>
        <p:spPr>
          <a:xfrm>
            <a:off x="838200" y="817418"/>
            <a:ext cx="10515600" cy="873270"/>
          </a:xfrm>
        </p:spPr>
        <p:txBody>
          <a:bodyPr/>
          <a:lstStyle/>
          <a:p>
            <a:pPr>
              <a:defRPr/>
            </a:pPr>
            <a:r>
              <a:rPr lang="en-US" sz="2800" err="1" smtClean="0">
                <a:latin typeface="Times New Roman" pitchFamily="18" charset="0"/>
                <a:cs typeface="Times New Roman" pitchFamily="18" charset="0"/>
              </a:rPr>
              <a:t>Microtia</a:t>
            </a:r>
            <a:r>
              <a:rPr lang="en-US" sz="2800" smtClean="0">
                <a:latin typeface="Times New Roman" pitchFamily="18" charset="0"/>
                <a:cs typeface="Times New Roman" pitchFamily="18" charset="0"/>
              </a:rPr>
              <a:t> </a:t>
            </a:r>
            <a:r>
              <a:rPr lang="en-US" sz="2800">
                <a:latin typeface="Times New Roman" pitchFamily="18" charset="0"/>
                <a:cs typeface="Times New Roman" pitchFamily="18" charset="0"/>
              </a:rPr>
              <a:t>and external ear canal </a:t>
            </a:r>
            <a:r>
              <a:rPr lang="en-US" sz="2800" err="1">
                <a:latin typeface="Times New Roman" pitchFamily="18" charset="0"/>
                <a:cs typeface="Times New Roman" pitchFamily="18" charset="0"/>
              </a:rPr>
              <a:t>atresion</a:t>
            </a:r>
            <a:r>
              <a:rPr lang="en-US" sz="2800">
                <a:latin typeface="Times New Roman" pitchFamily="18" charset="0"/>
                <a:cs typeface="Times New Roman" pitchFamily="18" charset="0"/>
              </a:rPr>
              <a:t> </a:t>
            </a:r>
          </a:p>
        </p:txBody>
      </p:sp>
      <p:pic>
        <p:nvPicPr>
          <p:cNvPr id="32771" name="Picture 2">
            <a:extLst>
              <a:ext uri="{FF2B5EF4-FFF2-40B4-BE49-F238E27FC236}">
                <a16:creationId xmlns:a16="http://schemas.microsoft.com/office/drawing/2014/main" xmlns="" id="{2C003FBE-38CE-4E09-905C-9E1D401D2C4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38199" y="2008909"/>
            <a:ext cx="4218709" cy="3590391"/>
          </a:xfrm>
          <a:noFill/>
        </p:spPr>
      </p:pic>
      <p:pic>
        <p:nvPicPr>
          <p:cNvPr id="32772" name="Picture 4" descr="anotio 4">
            <a:extLst>
              <a:ext uri="{FF2B5EF4-FFF2-40B4-BE49-F238E27FC236}">
                <a16:creationId xmlns:a16="http://schemas.microsoft.com/office/drawing/2014/main" xmlns="" id="{8A04086D-55A0-4623-BBE2-D9366CB150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2546" y="2008908"/>
            <a:ext cx="5175338" cy="3590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BA13C07C-7B58-4CAB-9D45-66AAC520674A}"/>
              </a:ext>
            </a:extLst>
          </p:cNvPr>
          <p:cNvSpPr>
            <a:spLocks noGrp="1"/>
          </p:cNvSpPr>
          <p:nvPr>
            <p:ph type="title"/>
          </p:nvPr>
        </p:nvSpPr>
        <p:spPr>
          <a:xfrm>
            <a:off x="678872" y="490538"/>
            <a:ext cx="10995263" cy="1293874"/>
          </a:xfrm>
        </p:spPr>
        <p:txBody>
          <a:bodyPr>
            <a:noAutofit/>
          </a:bodyPr>
          <a:lstStyle/>
          <a:p>
            <a:pPr>
              <a:defRPr/>
            </a:pPr>
            <a:r>
              <a:rPr lang="sr-Latn-RS" sz="4000">
                <a:latin typeface="Times New Roman" pitchFamily="18" charset="0"/>
                <a:cs typeface="Times New Roman" pitchFamily="18" charset="0"/>
              </a:rPr>
              <a:t>III - </a:t>
            </a:r>
            <a:r>
              <a:rPr lang="en-US" sz="4000">
                <a:latin typeface="Times New Roman" pitchFamily="18" charset="0"/>
                <a:cs typeface="Times New Roman" pitchFamily="18" charset="0"/>
              </a:rPr>
              <a:t>Abnormal development of overabundant formations</a:t>
            </a:r>
            <a:endParaRPr lang="en-US" sz="4000"/>
          </a:p>
        </p:txBody>
      </p:sp>
      <p:sp>
        <p:nvSpPr>
          <p:cNvPr id="2" name="Content Placeholder 1">
            <a:extLst>
              <a:ext uri="{FF2B5EF4-FFF2-40B4-BE49-F238E27FC236}">
                <a16:creationId xmlns:a16="http://schemas.microsoft.com/office/drawing/2014/main" xmlns="" id="{729DC145-21A5-49E7-8BDB-82FD9C3E4018}"/>
              </a:ext>
            </a:extLst>
          </p:cNvPr>
          <p:cNvSpPr>
            <a:spLocks noGrp="1"/>
          </p:cNvSpPr>
          <p:nvPr>
            <p:ph idx="1"/>
          </p:nvPr>
        </p:nvSpPr>
        <p:spPr>
          <a:xfrm>
            <a:off x="451628" y="2029903"/>
            <a:ext cx="9713303" cy="3589662"/>
          </a:xfrm>
        </p:spPr>
        <p:txBody>
          <a:bodyPr>
            <a:normAutofit/>
          </a:bodyPr>
          <a:lstStyle/>
          <a:p>
            <a:pPr>
              <a:defRPr/>
            </a:pPr>
            <a:r>
              <a:rPr lang="en-US" b="1" smtClean="0">
                <a:latin typeface="Times New Roman" pitchFamily="18" charset="0"/>
                <a:cs typeface="Times New Roman" pitchFamily="18" charset="0"/>
              </a:rPr>
              <a:t>Accessory auricle (</a:t>
            </a:r>
            <a:r>
              <a:rPr lang="en-US" b="1" err="1" smtClean="0">
                <a:latin typeface="Times New Roman" pitchFamily="18" charset="0"/>
                <a:cs typeface="Times New Roman" pitchFamily="18" charset="0"/>
              </a:rPr>
              <a:t>apendices</a:t>
            </a:r>
            <a:r>
              <a:rPr lang="en-US" b="1" smtClean="0">
                <a:latin typeface="Times New Roman" pitchFamily="18" charset="0"/>
                <a:cs typeface="Times New Roman" pitchFamily="18" charset="0"/>
              </a:rPr>
              <a:t> </a:t>
            </a:r>
            <a:r>
              <a:rPr lang="en-US" b="1" err="1" smtClean="0">
                <a:latin typeface="Times New Roman" pitchFamily="18" charset="0"/>
                <a:cs typeface="Times New Roman" pitchFamily="18" charset="0"/>
              </a:rPr>
              <a:t>preauriculares</a:t>
            </a:r>
            <a:r>
              <a:rPr lang="en-US" b="1" smtClean="0">
                <a:latin typeface="Times New Roman" pitchFamily="18" charset="0"/>
                <a:cs typeface="Times New Roman" pitchFamily="18" charset="0"/>
              </a:rPr>
              <a:t>)</a:t>
            </a:r>
            <a:r>
              <a:rPr lang="x-none" b="1" smtClean="0">
                <a:latin typeface="Times New Roman" pitchFamily="18" charset="0"/>
                <a:cs typeface="Times New Roman" pitchFamily="18" charset="0"/>
              </a:rPr>
              <a:t> </a:t>
            </a:r>
            <a:endParaRPr lang="x-none">
              <a:latin typeface="Times New Roman" pitchFamily="18" charset="0"/>
              <a:cs typeface="Times New Roman" pitchFamily="18" charset="0"/>
            </a:endParaRPr>
          </a:p>
          <a:p>
            <a:pPr>
              <a:defRPr/>
            </a:pPr>
            <a:r>
              <a:rPr lang="en-US">
                <a:latin typeface="Times New Roman" pitchFamily="18" charset="0"/>
                <a:cs typeface="Times New Roman" pitchFamily="18" charset="0"/>
              </a:rPr>
              <a:t>The general presentation is of a skin-covered nodule, papule, or nodule of the skin surface, usually immediately anterior to the auricle</a:t>
            </a:r>
            <a:r>
              <a:rPr lang="en-US" smtClean="0">
                <a:latin typeface="Times New Roman" pitchFamily="18" charset="0"/>
                <a:cs typeface="Times New Roman" pitchFamily="18" charset="0"/>
              </a:rPr>
              <a:t>.</a:t>
            </a:r>
            <a:r>
              <a:rPr lang="sr-Cyrl-RS" smtClean="0">
                <a:latin typeface="Times New Roman" pitchFamily="18" charset="0"/>
                <a:cs typeface="Times New Roman" pitchFamily="18" charset="0"/>
              </a:rPr>
              <a:t> </a:t>
            </a:r>
            <a:r>
              <a:rPr lang="en-US" smtClean="0">
                <a:latin typeface="Times New Roman" pitchFamily="18" charset="0"/>
                <a:cs typeface="Times New Roman" pitchFamily="18" charset="0"/>
              </a:rPr>
              <a:t>Beside skin, they can contain embryonic cartilage</a:t>
            </a:r>
            <a:r>
              <a:rPr lang="x-none" smtClean="0">
                <a:latin typeface="Times New Roman" pitchFamily="18" charset="0"/>
                <a:cs typeface="Times New Roman" pitchFamily="18" charset="0"/>
              </a:rPr>
              <a:t>. </a:t>
            </a:r>
            <a:endParaRPr lang="x-none">
              <a:latin typeface="Times New Roman" pitchFamily="18" charset="0"/>
              <a:cs typeface="Times New Roman" pitchFamily="18" charset="0"/>
            </a:endParaRPr>
          </a:p>
          <a:p>
            <a:pPr>
              <a:defRPr/>
            </a:pPr>
            <a:r>
              <a:rPr lang="en-US" smtClean="0">
                <a:latin typeface="Times New Roman" pitchFamily="18" charset="0"/>
                <a:cs typeface="Times New Roman" pitchFamily="18" charset="0"/>
              </a:rPr>
              <a:t>It can be associated with other anomalies of external and middle ear (auricle deformations, external ear canal atresia, </a:t>
            </a:r>
            <a:r>
              <a:rPr lang="en-US" err="1" smtClean="0">
                <a:latin typeface="Times New Roman" pitchFamily="18" charset="0"/>
                <a:cs typeface="Times New Roman" pitchFamily="18" charset="0"/>
              </a:rPr>
              <a:t>preauricular</a:t>
            </a:r>
            <a:r>
              <a:rPr lang="en-US" smtClean="0">
                <a:latin typeface="Times New Roman" pitchFamily="18" charset="0"/>
                <a:cs typeface="Times New Roman" pitchFamily="18" charset="0"/>
              </a:rPr>
              <a:t> fistula)</a:t>
            </a:r>
            <a:r>
              <a:rPr lang="x-none" smtClean="0">
                <a:latin typeface="Times New Roman" pitchFamily="18" charset="0"/>
                <a:cs typeface="Times New Roman" pitchFamily="18" charset="0"/>
              </a:rPr>
              <a:t>.</a:t>
            </a:r>
            <a:endParaRPr lang="en-US">
              <a:latin typeface="Times New Roman" pitchFamily="18" charset="0"/>
              <a:cs typeface="Times New Roman" pitchFamily="18" charset="0"/>
            </a:endParaRPr>
          </a:p>
          <a:p>
            <a:pPr>
              <a:defRPr/>
            </a:pPr>
            <a:endParaRPr lang="en-US" b="1" i="1">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ÐÑÑÐµÑÑÐ¾ÑÐ¸ Ð°ÑÑÐ¸ÑÐ»Ðµ.ÑÐ¿Ð³">
            <a:extLst>
              <a:ext uri="{FF2B5EF4-FFF2-40B4-BE49-F238E27FC236}">
                <a16:creationId xmlns:a16="http://schemas.microsoft.com/office/drawing/2014/main" xmlns="" id="{47579E46-33F9-4D8F-97A4-9B6C86F618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376" y="1016136"/>
            <a:ext cx="5026983" cy="4066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6" name="Picture 2" descr="Microtia-atresia: Clinical, genetic and genomic aspects | Boletín Médico  del Hospital Infantil de México (English Edition)">
            <a:extLst>
              <a:ext uri="{FF2B5EF4-FFF2-40B4-BE49-F238E27FC236}">
                <a16:creationId xmlns:a16="http://schemas.microsoft.com/office/drawing/2014/main" xmlns="" id="{74CE49C9-E3AD-4CDE-8FAE-D490228A37A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3418" t="4530" r="791" b="7573"/>
          <a:stretch/>
        </p:blipFill>
        <p:spPr bwMode="auto">
          <a:xfrm>
            <a:off x="6507332" y="639192"/>
            <a:ext cx="3547094" cy="5113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99123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A9DA854-6710-4FC8-B3B9-C3F5334C42A7}"/>
              </a:ext>
            </a:extLst>
          </p:cNvPr>
          <p:cNvSpPr>
            <a:spLocks noGrp="1"/>
          </p:cNvSpPr>
          <p:nvPr>
            <p:ph type="title"/>
          </p:nvPr>
        </p:nvSpPr>
        <p:spPr>
          <a:xfrm>
            <a:off x="1190271" y="647500"/>
            <a:ext cx="8229600" cy="715962"/>
          </a:xfrm>
        </p:spPr>
        <p:txBody>
          <a:bodyPr>
            <a:normAutofit/>
          </a:bodyPr>
          <a:lstStyle/>
          <a:p>
            <a:pPr>
              <a:defRPr/>
            </a:pPr>
            <a:r>
              <a:rPr lang="en-US" sz="4000" err="1" smtClean="0">
                <a:latin typeface="Times New Roman" pitchFamily="18" charset="0"/>
                <a:cs typeface="Times New Roman" pitchFamily="18" charset="0"/>
              </a:rPr>
              <a:t>Preauricular</a:t>
            </a:r>
            <a:r>
              <a:rPr lang="en-US" sz="4000" smtClean="0">
                <a:latin typeface="Times New Roman" pitchFamily="18" charset="0"/>
                <a:cs typeface="Times New Roman" pitchFamily="18" charset="0"/>
              </a:rPr>
              <a:t> fistula</a:t>
            </a:r>
            <a:endParaRPr lang="en-US" sz="4000">
              <a:latin typeface="Times New Roman" pitchFamily="18" charset="0"/>
              <a:cs typeface="Times New Roman" pitchFamily="18" charset="0"/>
            </a:endParaRPr>
          </a:p>
        </p:txBody>
      </p:sp>
      <p:sp>
        <p:nvSpPr>
          <p:cNvPr id="30722" name="Content Placeholder 1">
            <a:extLst>
              <a:ext uri="{FF2B5EF4-FFF2-40B4-BE49-F238E27FC236}">
                <a16:creationId xmlns:a16="http://schemas.microsoft.com/office/drawing/2014/main" xmlns="" id="{4E8089AB-ADE0-44EE-894D-D785E43E4F37}"/>
              </a:ext>
            </a:extLst>
          </p:cNvPr>
          <p:cNvSpPr>
            <a:spLocks noGrp="1"/>
          </p:cNvSpPr>
          <p:nvPr>
            <p:ph idx="1"/>
          </p:nvPr>
        </p:nvSpPr>
        <p:spPr>
          <a:xfrm>
            <a:off x="1058509" y="1697115"/>
            <a:ext cx="8493125" cy="3860306"/>
          </a:xfrm>
        </p:spPr>
        <p:txBody>
          <a:bodyPr>
            <a:normAutofit/>
          </a:bodyPr>
          <a:lstStyle/>
          <a:p>
            <a:pPr eaLnBrk="1" hangingPunct="1">
              <a:defRPr/>
            </a:pPr>
            <a:r>
              <a:rPr lang="en-US" altLang="en-US" smtClean="0">
                <a:latin typeface="Times New Roman" panose="02020603050405020304" pitchFamily="18" charset="0"/>
                <a:cs typeface="Times New Roman" panose="02020603050405020304" pitchFamily="18" charset="0"/>
              </a:rPr>
              <a:t>Malformation caused by incomplete closure of 1</a:t>
            </a:r>
            <a:r>
              <a:rPr lang="en-US" altLang="en-US" baseline="30000" smtClean="0">
                <a:latin typeface="Times New Roman" panose="02020603050405020304" pitchFamily="18" charset="0"/>
                <a:cs typeface="Times New Roman" panose="02020603050405020304" pitchFamily="18" charset="0"/>
              </a:rPr>
              <a:t>st</a:t>
            </a:r>
            <a:r>
              <a:rPr lang="en-US" altLang="en-US" smtClean="0">
                <a:latin typeface="Times New Roman" panose="02020603050405020304" pitchFamily="18" charset="0"/>
                <a:cs typeface="Times New Roman" panose="02020603050405020304" pitchFamily="18" charset="0"/>
              </a:rPr>
              <a:t> pharyngeal cleft</a:t>
            </a:r>
            <a:r>
              <a:rPr lang="sr-Cyrl-RS" altLang="en-US" smtClean="0">
                <a:latin typeface="Times New Roman" panose="02020603050405020304" pitchFamily="18" charset="0"/>
                <a:cs typeface="Times New Roman" panose="02020603050405020304" pitchFamily="18" charset="0"/>
              </a:rPr>
              <a:t>. </a:t>
            </a:r>
            <a:endParaRPr lang="sr-Cyrl-RS" altLang="en-US">
              <a:latin typeface="Times New Roman" panose="02020603050405020304" pitchFamily="18" charset="0"/>
              <a:cs typeface="Times New Roman" panose="02020603050405020304" pitchFamily="18" charset="0"/>
            </a:endParaRPr>
          </a:p>
          <a:p>
            <a:pPr eaLnBrk="1" hangingPunct="1">
              <a:defRPr/>
            </a:pPr>
            <a:r>
              <a:rPr lang="en-US" altLang="en-US" smtClean="0">
                <a:latin typeface="Times New Roman" panose="02020603050405020304" pitchFamily="18" charset="0"/>
                <a:cs typeface="Times New Roman" panose="02020603050405020304" pitchFamily="18" charset="0"/>
              </a:rPr>
              <a:t>They are located on the spot where helix is submerged into facial skin..</a:t>
            </a:r>
            <a:endParaRPr lang="en-US" altLang="en-US">
              <a:latin typeface="Times New Roman" panose="02020603050405020304" pitchFamily="18" charset="0"/>
              <a:cs typeface="Times New Roman" panose="02020603050405020304" pitchFamily="18" charset="0"/>
            </a:endParaRPr>
          </a:p>
          <a:p>
            <a:pPr eaLnBrk="1" hangingPunct="1">
              <a:defRPr/>
            </a:pPr>
            <a:r>
              <a:rPr lang="en-US" altLang="en-US" smtClean="0">
                <a:latin typeface="Times New Roman" panose="02020603050405020304" pitchFamily="18" charset="0"/>
                <a:cs typeface="Times New Roman" panose="02020603050405020304" pitchFamily="18" charset="0"/>
              </a:rPr>
              <a:t>Fistulous canal is usually 1-</a:t>
            </a:r>
            <a:r>
              <a:rPr lang="en-US" altLang="en-US" err="1" smtClean="0">
                <a:latin typeface="Times New Roman" panose="02020603050405020304" pitchFamily="18" charset="0"/>
                <a:cs typeface="Times New Roman" panose="02020603050405020304" pitchFamily="18" charset="0"/>
              </a:rPr>
              <a:t>3cm</a:t>
            </a:r>
            <a:r>
              <a:rPr lang="en-US" altLang="en-US" smtClean="0">
                <a:latin typeface="Times New Roman" panose="02020603050405020304" pitchFamily="18" charset="0"/>
                <a:cs typeface="Times New Roman" panose="02020603050405020304" pitchFamily="18" charset="0"/>
              </a:rPr>
              <a:t> long. </a:t>
            </a:r>
            <a:endParaRPr lang="en-US" altLang="en-US">
              <a:latin typeface="Times New Roman" panose="02020603050405020304" pitchFamily="18" charset="0"/>
              <a:cs typeface="Times New Roman" panose="02020603050405020304" pitchFamily="18" charset="0"/>
            </a:endParaRPr>
          </a:p>
          <a:p>
            <a:pPr eaLnBrk="1" hangingPunct="1">
              <a:defRPr/>
            </a:pPr>
            <a:r>
              <a:rPr lang="en-US" altLang="en-US" smtClean="0">
                <a:latin typeface="Times New Roman" panose="02020603050405020304" pitchFamily="18" charset="0"/>
                <a:cs typeface="Times New Roman" panose="02020603050405020304" pitchFamily="18" charset="0"/>
              </a:rPr>
              <a:t>They are asymptomatic, unless infected. </a:t>
            </a:r>
            <a:endParaRPr lang="en-US" altLang="en-US">
              <a:latin typeface="Times New Roman" panose="02020603050405020304" pitchFamily="18" charset="0"/>
              <a:cs typeface="Times New Roman" panose="02020603050405020304" pitchFamily="18" charset="0"/>
            </a:endParaRPr>
          </a:p>
          <a:p>
            <a:pPr eaLnBrk="1" hangingPunct="1">
              <a:defRPr/>
            </a:pPr>
            <a:r>
              <a:rPr lang="en-US" altLang="en-US" smtClean="0">
                <a:latin typeface="Times New Roman" panose="02020603050405020304" pitchFamily="18" charset="0"/>
                <a:cs typeface="Times New Roman" panose="02020603050405020304" pitchFamily="18" charset="0"/>
              </a:rPr>
              <a:t>Treatment is surgical – complete removal of fistulous canal + antibiotics</a:t>
            </a:r>
            <a:r>
              <a:rPr lang="sr-Cyrl-RS" altLang="en-US" smtClean="0">
                <a:latin typeface="Times New Roman" panose="02020603050405020304" pitchFamily="18" charset="0"/>
                <a:cs typeface="Times New Roman" panose="02020603050405020304" pitchFamily="18" charset="0"/>
              </a:rPr>
              <a:t>.</a:t>
            </a:r>
            <a:endParaRPr lang="sr-Cyrl-RS" altLang="en-US">
              <a:latin typeface="Times New Roman" panose="02020603050405020304" pitchFamily="18" charset="0"/>
              <a:cs typeface="Times New Roman" panose="02020603050405020304" pitchFamily="18" charset="0"/>
            </a:endParaRPr>
          </a:p>
          <a:p>
            <a:pPr eaLnBrk="1" hangingPunct="1">
              <a:defRPr/>
            </a:pPr>
            <a:endParaRPr lang="en-US" altLang="en-US">
              <a:latin typeface="Times New Roman" panose="02020603050405020304" pitchFamily="18" charset="0"/>
              <a:cs typeface="Times New Roman" panose="02020603050405020304" pitchFamily="18" charset="0"/>
            </a:endParaRPr>
          </a:p>
          <a:p>
            <a:pPr marL="109537" indent="0">
              <a:buNone/>
              <a:defRPr/>
            </a:pPr>
            <a:endParaRPr lang="en-US"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Neonatal pre-auricular pits/sinuses: Survey of management strategies by  pediatric otolaryngologists">
            <a:extLst>
              <a:ext uri="{FF2B5EF4-FFF2-40B4-BE49-F238E27FC236}">
                <a16:creationId xmlns:a16="http://schemas.microsoft.com/office/drawing/2014/main" xmlns="" id="{C1DC6F33-CD65-4151-814F-280AE398286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8403"/>
          <a:stretch/>
        </p:blipFill>
        <p:spPr bwMode="auto">
          <a:xfrm>
            <a:off x="5544649" y="1488930"/>
            <a:ext cx="5183213" cy="357447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Ð ÐµÐ·ÑÐ»ÑÐ°Ñ ÑÐ»Ð¸ÐºÐ° Ð·Ð° preaurikularne fistule">
            <a:extLst>
              <a:ext uri="{FF2B5EF4-FFF2-40B4-BE49-F238E27FC236}">
                <a16:creationId xmlns:a16="http://schemas.microsoft.com/office/drawing/2014/main" xmlns="" id="{68062809-9F68-4534-8D29-0981A487F9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392" y="1488931"/>
            <a:ext cx="4935380" cy="357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57345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ED8A9927-BC24-4B7D-8313-B874FE211034}"/>
              </a:ext>
            </a:extLst>
          </p:cNvPr>
          <p:cNvSpPr>
            <a:spLocks noGrp="1"/>
          </p:cNvSpPr>
          <p:nvPr>
            <p:ph type="title"/>
          </p:nvPr>
        </p:nvSpPr>
        <p:spPr>
          <a:xfrm>
            <a:off x="838200" y="808471"/>
            <a:ext cx="10515600" cy="1325563"/>
          </a:xfrm>
        </p:spPr>
        <p:txBody>
          <a:bodyPr>
            <a:normAutofit/>
          </a:bodyPr>
          <a:lstStyle/>
          <a:p>
            <a:pPr algn="ctr">
              <a:defRPr/>
            </a:pPr>
            <a:r>
              <a:rPr lang="en-US" b="1">
                <a:latin typeface="Times New Roman" pitchFamily="18" charset="0"/>
                <a:cs typeface="Times New Roman" pitchFamily="18" charset="0"/>
              </a:rPr>
              <a:t>Congenital malformations of the </a:t>
            </a:r>
            <a:r>
              <a:rPr lang="en-US" b="1" smtClean="0">
                <a:latin typeface="Times New Roman" pitchFamily="18" charset="0"/>
                <a:cs typeface="Times New Roman" pitchFamily="18" charset="0"/>
              </a:rPr>
              <a:t>middle ear</a:t>
            </a:r>
            <a:endParaRPr lang="en-US" b="1">
              <a:latin typeface="Times New Roman" pitchFamily="18" charset="0"/>
              <a:cs typeface="Times New Roman" pitchFamily="18" charset="0"/>
            </a:endParaRPr>
          </a:p>
        </p:txBody>
      </p:sp>
      <p:sp>
        <p:nvSpPr>
          <p:cNvPr id="35842" name="Content Placeholder 1">
            <a:extLst>
              <a:ext uri="{FF2B5EF4-FFF2-40B4-BE49-F238E27FC236}">
                <a16:creationId xmlns:a16="http://schemas.microsoft.com/office/drawing/2014/main" xmlns="" id="{EC9E901B-EED3-475D-8869-5510904A1C8F}"/>
              </a:ext>
            </a:extLst>
          </p:cNvPr>
          <p:cNvSpPr>
            <a:spLocks noGrp="1"/>
          </p:cNvSpPr>
          <p:nvPr>
            <p:ph idx="1"/>
          </p:nvPr>
        </p:nvSpPr>
        <p:spPr>
          <a:xfrm>
            <a:off x="838200" y="2698462"/>
            <a:ext cx="10515600" cy="2400011"/>
          </a:xfrm>
        </p:spPr>
        <p:txBody>
          <a:bodyPr/>
          <a:lstStyle/>
          <a:p>
            <a:pPr eaLnBrk="1" hangingPunct="1"/>
            <a:r>
              <a:rPr lang="en-US" altLang="en-US" b="1" smtClean="0">
                <a:latin typeface="Times New Roman" panose="02020603050405020304" pitchFamily="18" charset="0"/>
                <a:cs typeface="Times New Roman" panose="02020603050405020304" pitchFamily="18" charset="0"/>
              </a:rPr>
              <a:t>Isolated</a:t>
            </a:r>
            <a:r>
              <a:rPr lang="en-US" altLang="en-US" smtClean="0">
                <a:latin typeface="Times New Roman" panose="02020603050405020304" pitchFamily="18" charset="0"/>
                <a:cs typeface="Times New Roman" panose="02020603050405020304" pitchFamily="18" charset="0"/>
              </a:rPr>
              <a:t> </a:t>
            </a:r>
            <a:r>
              <a:rPr lang="sr-Cyrl-RS" altLang="en-US" smtClean="0">
                <a:latin typeface="Times New Roman" panose="02020603050405020304" pitchFamily="18" charset="0"/>
                <a:cs typeface="Times New Roman" panose="02020603050405020304" pitchFamily="18" charset="0"/>
              </a:rPr>
              <a:t>–</a:t>
            </a:r>
            <a:r>
              <a:rPr lang="en-US" altLang="en-US" smtClean="0">
                <a:latin typeface="Times New Roman" panose="02020603050405020304" pitchFamily="18" charset="0"/>
                <a:cs typeface="Times New Roman" panose="02020603050405020304" pitchFamily="18" charset="0"/>
              </a:rPr>
              <a:t> only middle ear structures are affected.</a:t>
            </a:r>
            <a:endParaRPr lang="en-US" altLang="en-US">
              <a:latin typeface="Times New Roman" panose="02020603050405020304" pitchFamily="18" charset="0"/>
              <a:cs typeface="Times New Roman" panose="02020603050405020304" pitchFamily="18" charset="0"/>
            </a:endParaRPr>
          </a:p>
          <a:p>
            <a:pPr eaLnBrk="1" hangingPunct="1"/>
            <a:r>
              <a:rPr lang="en-US" altLang="en-US" b="1" smtClean="0">
                <a:latin typeface="Times New Roman" panose="02020603050405020304" pitchFamily="18" charset="0"/>
                <a:cs typeface="Times New Roman" panose="02020603050405020304" pitchFamily="18" charset="0"/>
              </a:rPr>
              <a:t>Combined </a:t>
            </a:r>
            <a:r>
              <a:rPr lang="en-US" altLang="en-US" smtClean="0">
                <a:latin typeface="Times New Roman" panose="02020603050405020304" pitchFamily="18" charset="0"/>
                <a:cs typeface="Times New Roman" panose="02020603050405020304" pitchFamily="18" charset="0"/>
              </a:rPr>
              <a:t>– Beside middle ear malformations, congenital anomalies of external and rarely inner ear are also present.</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1">
            <a:extLst>
              <a:ext uri="{FF2B5EF4-FFF2-40B4-BE49-F238E27FC236}">
                <a16:creationId xmlns:a16="http://schemas.microsoft.com/office/drawing/2014/main" xmlns="" id="{7434F742-46FE-445F-BC94-9DC9FC558A78}"/>
              </a:ext>
            </a:extLst>
          </p:cNvPr>
          <p:cNvSpPr>
            <a:spLocks noGrp="1"/>
          </p:cNvSpPr>
          <p:nvPr>
            <p:ph idx="1"/>
          </p:nvPr>
        </p:nvSpPr>
        <p:spPr>
          <a:xfrm>
            <a:off x="2057400" y="990601"/>
            <a:ext cx="8229600" cy="4525963"/>
          </a:xfrm>
        </p:spPr>
        <p:txBody>
          <a:bodyPr/>
          <a:lstStyle/>
          <a:p>
            <a:pPr eaLnBrk="1" hangingPunct="1"/>
            <a:r>
              <a:rPr lang="en-US" altLang="en-US" b="1" smtClean="0">
                <a:latin typeface="Times New Roman" panose="02020603050405020304" pitchFamily="18" charset="0"/>
                <a:cs typeface="Times New Roman" panose="02020603050405020304" pitchFamily="18" charset="0"/>
              </a:rPr>
              <a:t>Minor and major malformation</a:t>
            </a:r>
            <a:endParaRPr lang="en-US" altLang="en-US" b="1">
              <a:latin typeface="Times New Roman" panose="02020603050405020304" pitchFamily="18" charset="0"/>
              <a:cs typeface="Times New Roman" panose="02020603050405020304" pitchFamily="18" charset="0"/>
            </a:endParaRPr>
          </a:p>
          <a:p>
            <a:pPr eaLnBrk="1" hangingPunct="1"/>
            <a:r>
              <a:rPr lang="en-US" altLang="en-US" sz="3600" b="1" smtClean="0">
                <a:latin typeface="Times New Roman" panose="02020603050405020304" pitchFamily="18" charset="0"/>
                <a:cs typeface="Times New Roman" panose="02020603050405020304" pitchFamily="18" charset="0"/>
              </a:rPr>
              <a:t>Minor malformations</a:t>
            </a:r>
            <a:endParaRPr lang="en-US" altLang="en-US" sz="3600" b="1">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Only </a:t>
            </a:r>
            <a:r>
              <a:rPr lang="en-US" altLang="en-US" err="1" smtClean="0">
                <a:latin typeface="Times New Roman" panose="02020603050405020304" pitchFamily="18" charset="0"/>
                <a:cs typeface="Times New Roman" panose="02020603050405020304" pitchFamily="18" charset="0"/>
              </a:rPr>
              <a:t>ossicles</a:t>
            </a:r>
            <a:r>
              <a:rPr lang="en-US" altLang="en-US" smtClean="0">
                <a:latin typeface="Times New Roman" panose="02020603050405020304" pitchFamily="18" charset="0"/>
                <a:cs typeface="Times New Roman" panose="02020603050405020304" pitchFamily="18" charset="0"/>
              </a:rPr>
              <a:t> are affected. </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Lack of individual auditory </a:t>
            </a:r>
            <a:r>
              <a:rPr lang="en-US" altLang="en-US" err="1" smtClean="0">
                <a:latin typeface="Times New Roman" panose="02020603050405020304" pitchFamily="18" charset="0"/>
                <a:cs typeface="Times New Roman" panose="02020603050405020304" pitchFamily="18" charset="0"/>
              </a:rPr>
              <a:t>ossicles</a:t>
            </a:r>
            <a:r>
              <a:rPr lang="en-US" altLang="en-US" smtClean="0">
                <a:latin typeface="Times New Roman" panose="02020603050405020304" pitchFamily="18" charset="0"/>
                <a:cs typeface="Times New Roman" panose="02020603050405020304" pitchFamily="18" charset="0"/>
              </a:rPr>
              <a:t>, their underdevelopment, abnormalities of </a:t>
            </a:r>
            <a:r>
              <a:rPr lang="en-US" altLang="en-US" err="1" smtClean="0">
                <a:latin typeface="Times New Roman" panose="02020603050405020304" pitchFamily="18" charset="0"/>
                <a:cs typeface="Times New Roman" panose="02020603050405020304" pitchFamily="18" charset="0"/>
              </a:rPr>
              <a:t>ossicular</a:t>
            </a:r>
            <a:r>
              <a:rPr lang="en-US" altLang="en-US" smtClean="0">
                <a:latin typeface="Times New Roman" panose="02020603050405020304" pitchFamily="18" charset="0"/>
                <a:cs typeface="Times New Roman" panose="02020603050405020304" pitchFamily="18" charset="0"/>
              </a:rPr>
              <a:t> joints </a:t>
            </a:r>
            <a:r>
              <a:rPr lang="en-US" altLang="en-US" b="1" smtClean="0">
                <a:latin typeface="Times New Roman" panose="02020603050405020304" pitchFamily="18" charset="0"/>
                <a:cs typeface="Times New Roman" panose="02020603050405020304" pitchFamily="18" charset="0"/>
              </a:rPr>
              <a:t>or</a:t>
            </a:r>
            <a:r>
              <a:rPr lang="en-US" altLang="en-US" smtClean="0">
                <a:latin typeface="Times New Roman" panose="02020603050405020304" pitchFamily="18" charset="0"/>
                <a:cs typeface="Times New Roman" panose="02020603050405020304" pitchFamily="18" charset="0"/>
              </a:rPr>
              <a:t>, </a:t>
            </a:r>
          </a:p>
          <a:p>
            <a:pPr eaLnBrk="1" hangingPunct="1"/>
            <a:r>
              <a:rPr lang="en-US" altLang="en-US" smtClean="0">
                <a:latin typeface="Times New Roman" panose="02020603050405020304" pitchFamily="18" charset="0"/>
                <a:cs typeface="Times New Roman" panose="02020603050405020304" pitchFamily="18" charset="0"/>
              </a:rPr>
              <a:t>Structures of the middle ear are missing (oval or round window, abnormal path of facial nerve.</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E7F63878-368C-49D8-8091-077D3F926D8F}"/>
              </a:ext>
            </a:extLst>
          </p:cNvPr>
          <p:cNvSpPr>
            <a:spLocks noGrp="1"/>
          </p:cNvSpPr>
          <p:nvPr>
            <p:ph type="title"/>
          </p:nvPr>
        </p:nvSpPr>
        <p:spPr/>
        <p:txBody>
          <a:bodyPr/>
          <a:lstStyle/>
          <a:p>
            <a:pPr>
              <a:defRPr/>
            </a:pPr>
            <a:r>
              <a:rPr lang="en-US" sz="3200" smtClean="0">
                <a:latin typeface="Times New Roman" pitchFamily="18" charset="0"/>
                <a:cs typeface="Times New Roman" pitchFamily="18" charset="0"/>
              </a:rPr>
              <a:t>Symptoms</a:t>
            </a:r>
            <a:endParaRPr lang="en-US" sz="3200">
              <a:latin typeface="Times New Roman" pitchFamily="18" charset="0"/>
              <a:cs typeface="Times New Roman" pitchFamily="18" charset="0"/>
            </a:endParaRPr>
          </a:p>
        </p:txBody>
      </p:sp>
      <p:sp>
        <p:nvSpPr>
          <p:cNvPr id="37890" name="Content Placeholder 1">
            <a:extLst>
              <a:ext uri="{FF2B5EF4-FFF2-40B4-BE49-F238E27FC236}">
                <a16:creationId xmlns:a16="http://schemas.microsoft.com/office/drawing/2014/main" xmlns="" id="{AE6D4E31-4BFC-475C-985F-6AC0F8E53302}"/>
              </a:ext>
            </a:extLst>
          </p:cNvPr>
          <p:cNvSpPr>
            <a:spLocks noGrp="1"/>
          </p:cNvSpPr>
          <p:nvPr>
            <p:ph idx="1"/>
          </p:nvPr>
        </p:nvSpPr>
        <p:spPr/>
        <p:txBody>
          <a:bodyPr/>
          <a:lstStyle/>
          <a:p>
            <a:pPr eaLnBrk="1" hangingPunct="1"/>
            <a:r>
              <a:rPr lang="en-US" altLang="en-US" smtClean="0">
                <a:latin typeface="Times New Roman" panose="02020603050405020304" pitchFamily="18" charset="0"/>
                <a:cs typeface="Times New Roman" panose="02020603050405020304" pitchFamily="18" charset="0"/>
              </a:rPr>
              <a:t>Asymptomatic, hearing loss, tinnitus.</a:t>
            </a:r>
            <a:endParaRPr lang="en-US" altLang="en-US">
              <a:latin typeface="Times New Roman" panose="02020603050405020304" pitchFamily="18" charset="0"/>
              <a:cs typeface="Times New Roman" panose="02020603050405020304" pitchFamily="18" charset="0"/>
            </a:endParaRPr>
          </a:p>
          <a:p>
            <a:pPr eaLnBrk="1" hangingPunct="1"/>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Diagnosis: anamnesis, audiology testing, radiography.</a:t>
            </a:r>
            <a:endParaRPr lang="en-US" altLang="en-US">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pP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Therapy:</a:t>
            </a:r>
            <a:r>
              <a:rPr lang="sr-Cyrl-RS" altLang="en-US" smtClean="0">
                <a:latin typeface="Times New Roman" panose="02020603050405020304" pitchFamily="18" charset="0"/>
                <a:cs typeface="Times New Roman" panose="02020603050405020304" pitchFamily="18" charset="0"/>
              </a:rPr>
              <a:t> </a:t>
            </a:r>
            <a:r>
              <a:rPr lang="en-US" altLang="en-US" smtClean="0">
                <a:latin typeface="Times New Roman" panose="02020603050405020304" pitchFamily="18" charset="0"/>
                <a:cs typeface="Times New Roman" panose="02020603050405020304" pitchFamily="18" charset="0"/>
              </a:rPr>
              <a:t>surgery</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ontent Placeholder 1">
            <a:extLst>
              <a:ext uri="{FF2B5EF4-FFF2-40B4-BE49-F238E27FC236}">
                <a16:creationId xmlns:a16="http://schemas.microsoft.com/office/drawing/2014/main" xmlns="" id="{6F9784EE-480B-49B9-A694-B026DD25997A}"/>
              </a:ext>
            </a:extLst>
          </p:cNvPr>
          <p:cNvSpPr>
            <a:spLocks noGrp="1"/>
          </p:cNvSpPr>
          <p:nvPr>
            <p:ph idx="1"/>
          </p:nvPr>
        </p:nvSpPr>
        <p:spPr>
          <a:xfrm>
            <a:off x="1981200" y="1524001"/>
            <a:ext cx="8229600" cy="2786063"/>
          </a:xfrm>
        </p:spPr>
        <p:txBody>
          <a:bodyPr>
            <a:normAutofit/>
          </a:bodyPr>
          <a:lstStyle/>
          <a:p>
            <a:pPr eaLnBrk="1" hangingPunct="1"/>
            <a:r>
              <a:rPr lang="en-US" altLang="en-US" sz="3600" b="1" smtClean="0">
                <a:latin typeface="Times New Roman" panose="02020603050405020304" pitchFamily="18" charset="0"/>
                <a:cs typeface="Times New Roman" panose="02020603050405020304" pitchFamily="18" charset="0"/>
              </a:rPr>
              <a:t>Major malformation</a:t>
            </a:r>
            <a:endParaRPr lang="en-US" altLang="en-US" sz="3600">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Beside middle ear malformation, anomalies of external ear are also present.</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Anamnesis, local findings, hearing loss, temporal bone CT.</a:t>
            </a:r>
            <a:endParaRPr lang="en-US" altLang="en-US">
              <a:latin typeface="Times New Roman" panose="02020603050405020304" pitchFamily="18" charset="0"/>
              <a:cs typeface="Times New Roman" panose="02020603050405020304" pitchFamily="18" charset="0"/>
            </a:endParaRPr>
          </a:p>
          <a:p>
            <a:pPr eaLnBrk="1" hangingPunct="1"/>
            <a:endParaRPr lang="en-US" altLang="en-US">
              <a:latin typeface="Times New Roman" panose="02020603050405020304" pitchFamily="18" charset="0"/>
              <a:cs typeface="Times New Roman" panose="02020603050405020304" pitchFamily="18" charset="0"/>
            </a:endParaRPr>
          </a:p>
          <a:p>
            <a:pPr eaLnBrk="1" hangingPunct="1"/>
            <a:endParaRPr lang="en-US"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a:extLst>
              <a:ext uri="{FF2B5EF4-FFF2-40B4-BE49-F238E27FC236}">
                <a16:creationId xmlns:a16="http://schemas.microsoft.com/office/drawing/2014/main" xmlns="" id="{22509C3E-5D52-415D-B554-73A3C672554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4651" t="9570" b="4288"/>
          <a:stretch>
            <a:fillRect/>
          </a:stretch>
        </p:blipFill>
        <p:spPr>
          <a:xfrm>
            <a:off x="2286000" y="1143000"/>
            <a:ext cx="7289800" cy="3200400"/>
          </a:xfrm>
          <a:noFill/>
        </p:spPr>
      </p:pic>
      <p:sp>
        <p:nvSpPr>
          <p:cNvPr id="39939" name="TextBox 4">
            <a:extLst>
              <a:ext uri="{FF2B5EF4-FFF2-40B4-BE49-F238E27FC236}">
                <a16:creationId xmlns:a16="http://schemas.microsoft.com/office/drawing/2014/main" xmlns="" id="{EC699341-68BA-408A-9442-59505005F401}"/>
              </a:ext>
            </a:extLst>
          </p:cNvPr>
          <p:cNvSpPr txBox="1">
            <a:spLocks noChangeArrowheads="1"/>
          </p:cNvSpPr>
          <p:nvPr/>
        </p:nvSpPr>
        <p:spPr bwMode="auto">
          <a:xfrm>
            <a:off x="2209800" y="4724400"/>
            <a:ext cx="82296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9pPr>
          </a:lstStyle>
          <a:p>
            <a:pPr eaLnBrk="1" hangingPunct="1">
              <a:spcBef>
                <a:spcPct val="0"/>
              </a:spcBef>
              <a:buClrTx/>
              <a:buSzTx/>
              <a:buFontTx/>
              <a:buNone/>
            </a:pPr>
            <a:r>
              <a:rPr lang="en-US" altLang="en-US" sz="2800" smtClean="0">
                <a:latin typeface="Times New Roman" panose="02020603050405020304" pitchFamily="18" charset="0"/>
                <a:cs typeface="Times New Roman" panose="02020603050405020304" pitchFamily="18" charset="0"/>
              </a:rPr>
              <a:t>Tympanic membrane replaced with </a:t>
            </a:r>
            <a:r>
              <a:rPr lang="en-US" altLang="en-US" sz="2800" err="1" smtClean="0">
                <a:latin typeface="Times New Roman" panose="02020603050405020304" pitchFamily="18" charset="0"/>
                <a:cs typeface="Times New Roman" panose="02020603050405020304" pitchFamily="18" charset="0"/>
              </a:rPr>
              <a:t>atretic</a:t>
            </a:r>
            <a:r>
              <a:rPr lang="en-US" altLang="en-US" sz="2800" smtClean="0">
                <a:latin typeface="Times New Roman" panose="02020603050405020304" pitchFamily="18" charset="0"/>
                <a:cs typeface="Times New Roman" panose="02020603050405020304" pitchFamily="18" charset="0"/>
              </a:rPr>
              <a:t> plate, incomplete development of tympanic cavity, fixation of auditory </a:t>
            </a:r>
            <a:r>
              <a:rPr lang="en-US" altLang="en-US" sz="2800" err="1" smtClean="0">
                <a:latin typeface="Times New Roman" panose="02020603050405020304" pitchFamily="18" charset="0"/>
                <a:cs typeface="Times New Roman" panose="02020603050405020304" pitchFamily="18" charset="0"/>
              </a:rPr>
              <a:t>ossicles</a:t>
            </a:r>
            <a:r>
              <a:rPr lang="en-US" altLang="en-US" sz="2800" smtClean="0">
                <a:latin typeface="Times New Roman" panose="02020603050405020304" pitchFamily="18" charset="0"/>
                <a:cs typeface="Times New Roman" panose="02020603050405020304" pitchFamily="18" charset="0"/>
              </a:rPr>
              <a:t>. </a:t>
            </a:r>
            <a:endParaRPr lang="en-US" altLang="en-US" sz="2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xmlns="" id="{19E1FC38-3E01-4D63-988E-C506DE4BD1D0}"/>
              </a:ext>
            </a:extLst>
          </p:cNvPr>
          <p:cNvSpPr>
            <a:spLocks noGrp="1"/>
          </p:cNvSpPr>
          <p:nvPr>
            <p:ph idx="1"/>
          </p:nvPr>
        </p:nvSpPr>
        <p:spPr>
          <a:xfrm>
            <a:off x="1018309" y="994064"/>
            <a:ext cx="10155382" cy="5146963"/>
          </a:xfrm>
        </p:spPr>
        <p:txBody>
          <a:bodyPr>
            <a:normAutofit/>
          </a:bodyPr>
          <a:lstStyle/>
          <a:p>
            <a:r>
              <a:rPr lang="en-US" altLang="en-US">
                <a:latin typeface="Times New Roman" panose="02020603050405020304" pitchFamily="18" charset="0"/>
                <a:cs typeface="Times New Roman" panose="02020603050405020304" pitchFamily="18" charset="0"/>
              </a:rPr>
              <a:t>From Meckel’s cartilage </a:t>
            </a:r>
            <a:r>
              <a:rPr lang="en-US" altLang="en-US" smtClean="0">
                <a:latin typeface="Times New Roman" panose="02020603050405020304" pitchFamily="18" charset="0"/>
                <a:cs typeface="Times New Roman" panose="02020603050405020304" pitchFamily="18" charset="0"/>
              </a:rPr>
              <a:t>the </a:t>
            </a:r>
            <a:r>
              <a:rPr lang="en-US" altLang="en-US">
                <a:latin typeface="Times New Roman" panose="02020603050405020304" pitchFamily="18" charset="0"/>
                <a:cs typeface="Times New Roman" panose="02020603050405020304" pitchFamily="18" charset="0"/>
              </a:rPr>
              <a:t>tensor tympani </a:t>
            </a:r>
            <a:r>
              <a:rPr lang="en-US" altLang="en-US" smtClean="0">
                <a:latin typeface="Times New Roman" panose="02020603050405020304" pitchFamily="18" charset="0"/>
                <a:cs typeface="Times New Roman" panose="02020603050405020304" pitchFamily="18" charset="0"/>
              </a:rPr>
              <a:t>muscle</a:t>
            </a:r>
            <a:r>
              <a:rPr lang="sr-Cyrl-RS" altLang="en-US" smtClean="0">
                <a:latin typeface="Times New Roman" panose="02020603050405020304" pitchFamily="18" charset="0"/>
                <a:cs typeface="Times New Roman" panose="02020603050405020304" pitchFamily="18" charset="0"/>
              </a:rPr>
              <a:t> (</a:t>
            </a:r>
            <a:r>
              <a:rPr lang="sr-Latn-RS" altLang="en-US" smtClean="0">
                <a:latin typeface="Times New Roman" panose="02020603050405020304" pitchFamily="18" charset="0"/>
                <a:cs typeface="Times New Roman" panose="02020603050405020304" pitchFamily="18" charset="0"/>
              </a:rPr>
              <a:t>mus</a:t>
            </a:r>
            <a:r>
              <a:rPr lang="en-US" altLang="en-US" smtClean="0">
                <a:latin typeface="Times New Roman" panose="02020603050405020304" pitchFamily="18" charset="0"/>
                <a:cs typeface="Times New Roman" panose="02020603050405020304" pitchFamily="18" charset="0"/>
              </a:rPr>
              <a:t>c</a:t>
            </a:r>
            <a:r>
              <a:rPr lang="sr-Latn-RS" altLang="en-US" smtClean="0">
                <a:latin typeface="Times New Roman" panose="02020603050405020304" pitchFamily="18" charset="0"/>
                <a:cs typeface="Times New Roman" panose="02020603050405020304" pitchFamily="18" charset="0"/>
              </a:rPr>
              <a:t>ulus </a:t>
            </a:r>
            <a:r>
              <a:rPr lang="sr-Latn-RS" altLang="en-US">
                <a:latin typeface="Times New Roman" panose="02020603050405020304" pitchFamily="18" charset="0"/>
                <a:cs typeface="Times New Roman" panose="02020603050405020304" pitchFamily="18" charset="0"/>
              </a:rPr>
              <a:t>tensor tympani</a:t>
            </a:r>
            <a:r>
              <a:rPr lang="sr-Cyrl-RS" altLang="en-US" smtClean="0">
                <a:latin typeface="Times New Roman" panose="02020603050405020304" pitchFamily="18" charset="0"/>
                <a:cs typeface="Times New Roman" panose="02020603050405020304" pitchFamily="18" charset="0"/>
              </a:rPr>
              <a:t>)</a:t>
            </a:r>
            <a:r>
              <a:rPr lang="en-US" altLang="en-US" smtClean="0">
                <a:latin typeface="Times New Roman" panose="02020603050405020304" pitchFamily="18" charset="0"/>
                <a:cs typeface="Times New Roman" panose="02020603050405020304" pitchFamily="18" charset="0"/>
              </a:rPr>
              <a:t> is formed</a:t>
            </a:r>
            <a:r>
              <a:rPr lang="sr-Cyrl-RS" altLang="en-US" smtClean="0">
                <a:latin typeface="Times New Roman" panose="02020603050405020304" pitchFamily="18" charset="0"/>
                <a:cs typeface="Times New Roman" panose="02020603050405020304" pitchFamily="18" charset="0"/>
              </a:rPr>
              <a:t>, </a:t>
            </a:r>
            <a:r>
              <a:rPr lang="en-US" altLang="en-US">
                <a:latin typeface="Times New Roman" panose="02020603050405020304" pitchFamily="18" charset="0"/>
                <a:cs typeface="Times New Roman" panose="02020603050405020304" pitchFamily="18" charset="0"/>
              </a:rPr>
              <a:t>and from </a:t>
            </a:r>
            <a:r>
              <a:rPr lang="en-US" altLang="en-US" smtClean="0">
                <a:latin typeface="Times New Roman" panose="02020603050405020304" pitchFamily="18" charset="0"/>
                <a:cs typeface="Times New Roman" panose="02020603050405020304" pitchFamily="18" charset="0"/>
              </a:rPr>
              <a:t>Reichert’s cartilage stapedius muscle</a:t>
            </a:r>
            <a:r>
              <a:rPr lang="sr-Cyrl-RS" altLang="en-US" smtClean="0">
                <a:latin typeface="Times New Roman" panose="02020603050405020304" pitchFamily="18" charset="0"/>
                <a:cs typeface="Times New Roman" panose="02020603050405020304" pitchFamily="18" charset="0"/>
              </a:rPr>
              <a:t> </a:t>
            </a:r>
            <a:r>
              <a:rPr lang="sr-Cyrl-RS" altLang="en-US">
                <a:latin typeface="Times New Roman" panose="02020603050405020304" pitchFamily="18" charset="0"/>
                <a:cs typeface="Times New Roman" panose="02020603050405020304" pitchFamily="18" charset="0"/>
              </a:rPr>
              <a:t>(</a:t>
            </a:r>
            <a:r>
              <a:rPr lang="sr-Latn-RS" altLang="en-US" smtClean="0">
                <a:latin typeface="Times New Roman" panose="02020603050405020304" pitchFamily="18" charset="0"/>
                <a:cs typeface="Times New Roman" panose="02020603050405020304" pitchFamily="18" charset="0"/>
              </a:rPr>
              <a:t>mus</a:t>
            </a:r>
            <a:r>
              <a:rPr lang="en-US" altLang="en-US" smtClean="0">
                <a:latin typeface="Times New Roman" panose="02020603050405020304" pitchFamily="18" charset="0"/>
                <a:cs typeface="Times New Roman" panose="02020603050405020304" pitchFamily="18" charset="0"/>
              </a:rPr>
              <a:t>c</a:t>
            </a:r>
            <a:r>
              <a:rPr lang="sr-Latn-RS" altLang="en-US" smtClean="0">
                <a:latin typeface="Times New Roman" panose="02020603050405020304" pitchFamily="18" charset="0"/>
                <a:cs typeface="Times New Roman" panose="02020603050405020304" pitchFamily="18" charset="0"/>
              </a:rPr>
              <a:t>ulus </a:t>
            </a:r>
            <a:r>
              <a:rPr lang="sr-Latn-RS" altLang="en-US">
                <a:latin typeface="Times New Roman" panose="02020603050405020304" pitchFamily="18" charset="0"/>
                <a:cs typeface="Times New Roman" panose="02020603050405020304" pitchFamily="18" charset="0"/>
              </a:rPr>
              <a:t>stapedius</a:t>
            </a:r>
            <a:r>
              <a:rPr lang="sr-Cyrl-RS" altLang="en-US">
                <a:latin typeface="Times New Roman" panose="02020603050405020304" pitchFamily="18" charset="0"/>
                <a:cs typeface="Times New Roman" panose="02020603050405020304" pitchFamily="18" charset="0"/>
              </a:rPr>
              <a:t>)</a:t>
            </a:r>
            <a:r>
              <a:rPr lang="sr-Latn-RS" altLang="en-US">
                <a:latin typeface="Times New Roman" panose="02020603050405020304" pitchFamily="18" charset="0"/>
                <a:cs typeface="Times New Roman" panose="02020603050405020304" pitchFamily="18" charset="0"/>
              </a:rPr>
              <a:t>.</a:t>
            </a:r>
            <a:endParaRPr lang="sr-Cyrl-R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During </a:t>
            </a:r>
            <a:r>
              <a:rPr lang="en-US" altLang="en-US" b="1" smtClean="0">
                <a:latin typeface="Times New Roman" panose="02020603050405020304" pitchFamily="18" charset="0"/>
                <a:cs typeface="Times New Roman" panose="02020603050405020304" pitchFamily="18" charset="0"/>
              </a:rPr>
              <a:t>8</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week </a:t>
            </a:r>
            <a:r>
              <a:rPr lang="en-US" altLang="en-US" smtClean="0">
                <a:latin typeface="Times New Roman" panose="02020603050405020304" pitchFamily="18" charset="0"/>
                <a:cs typeface="Times New Roman" panose="02020603050405020304" pitchFamily="18" charset="0"/>
              </a:rPr>
              <a:t>of pregnancy from endodermal layer of the oral cavity and pharynx Eustachian tube is formed. </a:t>
            </a:r>
          </a:p>
          <a:p>
            <a:pPr eaLnBrk="1" hangingPunct="1"/>
            <a:r>
              <a:rPr lang="en-US" altLang="en-US" smtClean="0">
                <a:latin typeface="Times New Roman" panose="02020603050405020304" pitchFamily="18" charset="0"/>
                <a:cs typeface="Times New Roman" panose="02020603050405020304" pitchFamily="18" charset="0"/>
              </a:rPr>
              <a:t>Mastoid antrum starts to develop during </a:t>
            </a:r>
            <a:r>
              <a:rPr lang="en-US" altLang="en-US" b="1" smtClean="0">
                <a:latin typeface="Times New Roman" panose="02020603050405020304" pitchFamily="18" charset="0"/>
                <a:cs typeface="Times New Roman" panose="02020603050405020304" pitchFamily="18" charset="0"/>
              </a:rPr>
              <a:t>5</a:t>
            </a:r>
            <a:r>
              <a:rPr lang="en-US" altLang="en-US" b="1" baseline="30000" smtClean="0">
                <a:latin typeface="Times New Roman" panose="02020603050405020304" pitchFamily="18" charset="0"/>
                <a:cs typeface="Times New Roman" panose="02020603050405020304" pitchFamily="18" charset="0"/>
              </a:rPr>
              <a:t>th</a:t>
            </a:r>
            <a:r>
              <a:rPr lang="en-US" altLang="en-US" b="1" smtClean="0">
                <a:latin typeface="Times New Roman" panose="02020603050405020304" pitchFamily="18" charset="0"/>
                <a:cs typeface="Times New Roman" panose="02020603050405020304" pitchFamily="18" charset="0"/>
              </a:rPr>
              <a:t> month </a:t>
            </a:r>
            <a:r>
              <a:rPr lang="en-US" altLang="en-US" smtClean="0">
                <a:latin typeface="Times New Roman" panose="02020603050405020304" pitchFamily="18" charset="0"/>
                <a:cs typeface="Times New Roman" panose="02020603050405020304" pitchFamily="18" charset="0"/>
              </a:rPr>
              <a:t>of pregnancy.</a:t>
            </a:r>
            <a:endParaRPr lang="sr-Cyrl-R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Mastoid process finishes its development by forming mastoid cells after birth</a:t>
            </a:r>
            <a:r>
              <a:rPr lang="sr-Cyrl-RS" altLang="en-US" smtClean="0">
                <a:latin typeface="Times New Roman" panose="02020603050405020304" pitchFamily="18" charset="0"/>
                <a:cs typeface="Times New Roman" panose="02020603050405020304" pitchFamily="18" charset="0"/>
              </a:rPr>
              <a:t>.</a:t>
            </a:r>
            <a:endParaRPr lang="sr-Cyrl-R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Mastoid cell pneumatization starts in infants and is completed between 6</a:t>
            </a:r>
            <a:r>
              <a:rPr lang="en-US" altLang="en-US" baseline="30000" smtClean="0">
                <a:latin typeface="Times New Roman" panose="02020603050405020304" pitchFamily="18" charset="0"/>
                <a:cs typeface="Times New Roman" panose="02020603050405020304" pitchFamily="18" charset="0"/>
              </a:rPr>
              <a:t>th</a:t>
            </a:r>
            <a:r>
              <a:rPr lang="en-US" altLang="en-US" smtClean="0">
                <a:latin typeface="Times New Roman" panose="02020603050405020304" pitchFamily="18" charset="0"/>
                <a:cs typeface="Times New Roman" panose="02020603050405020304" pitchFamily="18" charset="0"/>
              </a:rPr>
              <a:t> and 12</a:t>
            </a:r>
            <a:r>
              <a:rPr lang="en-US" altLang="en-US" baseline="30000" smtClean="0">
                <a:latin typeface="Times New Roman" panose="02020603050405020304" pitchFamily="18" charset="0"/>
                <a:cs typeface="Times New Roman" panose="02020603050405020304" pitchFamily="18" charset="0"/>
              </a:rPr>
              <a:t>th</a:t>
            </a:r>
            <a:r>
              <a:rPr lang="en-US" altLang="en-US" smtClean="0">
                <a:latin typeface="Times New Roman" panose="02020603050405020304" pitchFamily="18" charset="0"/>
                <a:cs typeface="Times New Roman" panose="02020603050405020304" pitchFamily="18" charset="0"/>
              </a:rPr>
              <a:t> year</a:t>
            </a:r>
            <a:r>
              <a:rPr lang="sr-Cyrl-RS" altLang="en-US" smtClean="0">
                <a:latin typeface="Times New Roman" panose="02020603050405020304" pitchFamily="18" charset="0"/>
                <a:cs typeface="Times New Roman" panose="02020603050405020304" pitchFamily="18" charset="0"/>
              </a:rPr>
              <a:t>.</a:t>
            </a:r>
            <a:endParaRPr lang="en-US"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1">
            <a:extLst>
              <a:ext uri="{FF2B5EF4-FFF2-40B4-BE49-F238E27FC236}">
                <a16:creationId xmlns:a16="http://schemas.microsoft.com/office/drawing/2014/main" xmlns="" id="{750D99E1-6CD2-4C67-ADB0-C3C20F61DDC0}"/>
              </a:ext>
            </a:extLst>
          </p:cNvPr>
          <p:cNvSpPr>
            <a:spLocks noGrp="1"/>
          </p:cNvSpPr>
          <p:nvPr>
            <p:ph idx="1"/>
          </p:nvPr>
        </p:nvSpPr>
        <p:spPr>
          <a:xfrm>
            <a:off x="900545" y="1451264"/>
            <a:ext cx="9947564" cy="3955472"/>
          </a:xfrm>
        </p:spPr>
        <p:txBody>
          <a:bodyPr>
            <a:normAutofit/>
          </a:bodyPr>
          <a:lstStyle/>
          <a:p>
            <a:pPr eaLnBrk="1" hangingPunct="1"/>
            <a:r>
              <a:rPr lang="en-US" altLang="en-US" smtClean="0">
                <a:latin typeface="Times New Roman" panose="02020603050405020304" pitchFamily="18" charset="0"/>
                <a:cs typeface="Times New Roman" panose="02020603050405020304" pitchFamily="18" charset="0"/>
              </a:rPr>
              <a:t>Surgical treatment</a:t>
            </a:r>
            <a:r>
              <a:rPr lang="sr-Cyrl-RS" altLang="en-US" smtClean="0">
                <a:latin typeface="Times New Roman" panose="02020603050405020304" pitchFamily="18" charset="0"/>
                <a:cs typeface="Times New Roman" panose="02020603050405020304" pitchFamily="18" charset="0"/>
              </a:rPr>
              <a:t> – </a:t>
            </a:r>
            <a:r>
              <a:rPr lang="en-US" altLang="en-US" smtClean="0">
                <a:latin typeface="Times New Roman" panose="02020603050405020304" pitchFamily="18" charset="0"/>
                <a:cs typeface="Times New Roman" panose="02020603050405020304" pitchFamily="18" charset="0"/>
              </a:rPr>
              <a:t>Reconstruction of external ear canal and auditory </a:t>
            </a:r>
            <a:r>
              <a:rPr lang="en-US" altLang="en-US" err="1" smtClean="0">
                <a:latin typeface="Times New Roman" panose="02020603050405020304" pitchFamily="18" charset="0"/>
                <a:cs typeface="Times New Roman" panose="02020603050405020304" pitchFamily="18" charset="0"/>
              </a:rPr>
              <a:t>ossicles</a:t>
            </a:r>
            <a:r>
              <a:rPr lang="en-US" altLang="en-US" smtClean="0">
                <a:latin typeface="Times New Roman" panose="02020603050405020304" pitchFamily="18" charset="0"/>
                <a:cs typeface="Times New Roman" panose="02020603050405020304" pitchFamily="18" charset="0"/>
              </a:rPr>
              <a:t>  (before school-age).</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In case of bilateral anomalies early auditory rehabilitation using hearing aid is a necessity (around 3</a:t>
            </a:r>
            <a:r>
              <a:rPr lang="en-US" altLang="en-US" baseline="30000" smtClean="0">
                <a:latin typeface="Times New Roman" panose="02020603050405020304" pitchFamily="18" charset="0"/>
                <a:cs typeface="Times New Roman" panose="02020603050405020304" pitchFamily="18" charset="0"/>
              </a:rPr>
              <a:t>rd</a:t>
            </a:r>
            <a:r>
              <a:rPr lang="en-US" altLang="en-US" smtClean="0">
                <a:latin typeface="Times New Roman" panose="02020603050405020304" pitchFamily="18" charset="0"/>
                <a:cs typeface="Times New Roman" panose="02020603050405020304" pitchFamily="18" charset="0"/>
              </a:rPr>
              <a:t> month), to stimulate development of the speech.</a:t>
            </a:r>
            <a:endParaRPr lang="en-US" altLang="en-US">
              <a:latin typeface="Times New Roman" panose="02020603050405020304" pitchFamily="18" charset="0"/>
              <a:cs typeface="Times New Roman" panose="02020603050405020304" pitchFamily="18" charset="0"/>
            </a:endParaRPr>
          </a:p>
          <a:p>
            <a:pPr eaLnBrk="1" hangingPunct="1"/>
            <a:r>
              <a:rPr lang="en-US" altLang="en-US" smtClean="0">
                <a:latin typeface="Times New Roman" panose="02020603050405020304" pitchFamily="18" charset="0"/>
                <a:cs typeface="Times New Roman" panose="02020603050405020304" pitchFamily="18" charset="0"/>
              </a:rPr>
              <a:t>Surgery on one of the malformed ears is performed after 4</a:t>
            </a:r>
            <a:r>
              <a:rPr lang="en-US" altLang="en-US" baseline="30000" smtClean="0">
                <a:latin typeface="Times New Roman" panose="02020603050405020304" pitchFamily="18" charset="0"/>
                <a:cs typeface="Times New Roman" panose="02020603050405020304" pitchFamily="18" charset="0"/>
              </a:rPr>
              <a:t>th</a:t>
            </a:r>
            <a:r>
              <a:rPr lang="en-US" altLang="en-US" smtClean="0">
                <a:latin typeface="Times New Roman" panose="02020603050405020304" pitchFamily="18" charset="0"/>
                <a:cs typeface="Times New Roman" panose="02020603050405020304" pitchFamily="18" charset="0"/>
              </a:rPr>
              <a:t> year of life. </a:t>
            </a:r>
            <a:endParaRPr lang="en-US" altLang="en-US">
              <a:latin typeface="Times New Roman" panose="02020603050405020304" pitchFamily="18" charset="0"/>
              <a:cs typeface="Times New Roman" panose="02020603050405020304" pitchFamily="18" charset="0"/>
            </a:endParaRPr>
          </a:p>
          <a:p>
            <a:pPr eaLnBrk="1" hangingPunct="1"/>
            <a:endParaRPr lang="en-US" alt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AB83492E-949E-446A-BE02-881612CDA380}"/>
              </a:ext>
            </a:extLst>
          </p:cNvPr>
          <p:cNvSpPr>
            <a:spLocks noGrp="1"/>
          </p:cNvSpPr>
          <p:nvPr>
            <p:ph type="title"/>
          </p:nvPr>
        </p:nvSpPr>
        <p:spPr>
          <a:xfrm>
            <a:off x="838200" y="568036"/>
            <a:ext cx="10515600" cy="1325563"/>
          </a:xfrm>
        </p:spPr>
        <p:txBody>
          <a:bodyPr>
            <a:normAutofit/>
          </a:bodyPr>
          <a:lstStyle/>
          <a:p>
            <a:pPr algn="ctr">
              <a:defRPr/>
            </a:pPr>
            <a:r>
              <a:rPr lang="en-US" b="1" smtClean="0">
                <a:latin typeface="Times New Roman" pitchFamily="18" charset="0"/>
                <a:cs typeface="Times New Roman" pitchFamily="18" charset="0"/>
              </a:rPr>
              <a:t>Congenital malformations of the inner ear</a:t>
            </a:r>
            <a:endParaRPr lang="en-US" b="1">
              <a:latin typeface="Times New Roman" pitchFamily="18" charset="0"/>
              <a:cs typeface="Times New Roman" pitchFamily="18" charset="0"/>
            </a:endParaRPr>
          </a:p>
        </p:txBody>
      </p:sp>
      <p:sp>
        <p:nvSpPr>
          <p:cNvPr id="41986" name="Content Placeholder 1">
            <a:extLst>
              <a:ext uri="{FF2B5EF4-FFF2-40B4-BE49-F238E27FC236}">
                <a16:creationId xmlns:a16="http://schemas.microsoft.com/office/drawing/2014/main" xmlns="" id="{34D62DCA-40E9-416F-886F-5004306228A8}"/>
              </a:ext>
            </a:extLst>
          </p:cNvPr>
          <p:cNvSpPr>
            <a:spLocks noGrp="1"/>
          </p:cNvSpPr>
          <p:nvPr>
            <p:ph idx="1"/>
          </p:nvPr>
        </p:nvSpPr>
        <p:spPr>
          <a:xfrm>
            <a:off x="734288" y="2298557"/>
            <a:ext cx="10515599" cy="3991407"/>
          </a:xfrm>
        </p:spPr>
        <p:txBody>
          <a:bodyPr>
            <a:normAutofit/>
          </a:bodyPr>
          <a:lstStyle/>
          <a:p>
            <a:pPr eaLnBrk="1" hangingPunct="1"/>
            <a:r>
              <a:rPr lang="en-US" altLang="en-US" b="1" dirty="0" smtClean="0">
                <a:latin typeface="Times New Roman" panose="02020603050405020304" pitchFamily="18" charset="0"/>
                <a:cs typeface="Times New Roman" panose="02020603050405020304" pitchFamily="18" charset="0"/>
              </a:rPr>
              <a:t>Isolated – </a:t>
            </a:r>
            <a:r>
              <a:rPr lang="en-US" altLang="en-US" dirty="0" smtClean="0">
                <a:latin typeface="Times New Roman" panose="02020603050405020304" pitchFamily="18" charset="0"/>
                <a:cs typeface="Times New Roman" panose="02020603050405020304" pitchFamily="18" charset="0"/>
              </a:rPr>
              <a:t>Parts of membranous or bony labyrinth are affected.</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b="1" dirty="0" smtClean="0">
                <a:latin typeface="Times New Roman" panose="02020603050405020304" pitchFamily="18" charset="0"/>
                <a:cs typeface="Times New Roman" panose="02020603050405020304" pitchFamily="18" charset="0"/>
              </a:rPr>
              <a:t>Combined  </a:t>
            </a:r>
            <a:r>
              <a:rPr lang="en-US" altLang="en-US" dirty="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Present together with external or middle ear anomalies or different developmental disorders of head and face. </a:t>
            </a:r>
            <a:endParaRPr lang="en-US" altLang="en-US" dirty="0">
              <a:latin typeface="Times New Roman" panose="02020603050405020304" pitchFamily="18" charset="0"/>
              <a:cs typeface="Times New Roman" panose="02020603050405020304" pitchFamily="18" charset="0"/>
            </a:endParaRPr>
          </a:p>
          <a:p>
            <a:pPr eaLnBrk="1" hangingPunct="1"/>
            <a:r>
              <a:rPr lang="en-US" altLang="en-US" dirty="0" smtClean="0">
                <a:latin typeface="Times New Roman" panose="02020603050405020304" pitchFamily="18" charset="0"/>
                <a:cs typeface="Times New Roman" panose="02020603050405020304" pitchFamily="18" charset="0"/>
              </a:rPr>
              <a:t>Inner ear </a:t>
            </a:r>
            <a:r>
              <a:rPr lang="en-US" altLang="en-US" dirty="0" err="1" smtClean="0">
                <a:latin typeface="Times New Roman" panose="02020603050405020304" pitchFamily="18" charset="0"/>
                <a:cs typeface="Times New Roman" panose="02020603050405020304" pitchFamily="18" charset="0"/>
              </a:rPr>
              <a:t>dysplasias</a:t>
            </a:r>
            <a:r>
              <a:rPr lang="en-US" altLang="en-US" dirty="0" smtClean="0">
                <a:latin typeface="Times New Roman" panose="02020603050405020304" pitchFamily="18" charset="0"/>
                <a:cs typeface="Times New Roman" panose="02020603050405020304" pitchFamily="18" charset="0"/>
              </a:rPr>
              <a:t> are defined as incomplete or aberrant development of inner ear structures, most often as a consequence of chromosomal aberrations</a:t>
            </a:r>
            <a:r>
              <a:rPr lang="en-US" altLang="en-US" b="1" dirty="0" smtClean="0">
                <a:latin typeface="Times New Roman" panose="02020603050405020304" pitchFamily="18" charset="0"/>
                <a:cs typeface="Times New Roman" panose="02020603050405020304" pitchFamily="18" charset="0"/>
              </a:rPr>
              <a:t>.</a:t>
            </a:r>
            <a:endParaRPr lang="en-US" altLang="en-US" b="1" dirty="0">
              <a:latin typeface="Times New Roman" panose="02020603050405020304" pitchFamily="18" charset="0"/>
              <a:cs typeface="Times New Roman" panose="02020603050405020304" pitchFamily="18" charset="0"/>
            </a:endParaRPr>
          </a:p>
          <a:p>
            <a:pPr eaLnBrk="1" hangingPunct="1"/>
            <a:r>
              <a:rPr lang="en-US" altLang="en-US" dirty="0" err="1" smtClean="0">
                <a:latin typeface="Times New Roman" panose="02020603050405020304" pitchFamily="18" charset="0"/>
                <a:cs typeface="Times New Roman" panose="02020603050405020304" pitchFamily="18" charset="0"/>
              </a:rPr>
              <a:t>Pатau</a:t>
            </a:r>
            <a:r>
              <a:rPr lang="en-US" altLang="en-US" dirty="0" smtClean="0">
                <a:latin typeface="Times New Roman" panose="02020603050405020304" pitchFamily="18" charset="0"/>
                <a:cs typeface="Times New Roman" panose="02020603050405020304" pitchFamily="18" charset="0"/>
              </a:rPr>
              <a:t> </a:t>
            </a:r>
            <a:r>
              <a:rPr lang="sr-Latn-RS" altLang="en-US" dirty="0">
                <a:latin typeface="Times New Roman" panose="02020603050405020304" pitchFamily="18" charset="0"/>
                <a:cs typeface="Times New Roman" panose="02020603050405020304" pitchFamily="18" charset="0"/>
              </a:rPr>
              <a:t>S</a:t>
            </a:r>
            <a:r>
              <a:rPr lang="en-US" altLang="en-US" dirty="0">
                <a:latin typeface="Times New Roman" panose="02020603050405020304" pitchFamily="18" charset="0"/>
                <a:cs typeface="Times New Roman" panose="02020603050405020304" pitchFamily="18" charset="0"/>
              </a:rPr>
              <a:t>y </a:t>
            </a:r>
            <a:r>
              <a:rPr lang="en-US" altLang="en-US" dirty="0" smtClean="0">
                <a:latin typeface="Times New Roman" panose="02020603050405020304" pitchFamily="18" charset="0"/>
                <a:cs typeface="Times New Roman" panose="02020603050405020304" pitchFamily="18" charset="0"/>
              </a:rPr>
              <a:t>(trisomy 13), </a:t>
            </a:r>
            <a:r>
              <a:rPr lang="en-US" altLang="en-US" dirty="0" err="1">
                <a:latin typeface="Times New Roman" panose="02020603050405020304" pitchFamily="18" charset="0"/>
                <a:cs typeface="Times New Roman" panose="02020603050405020304" pitchFamily="18" charset="0"/>
              </a:rPr>
              <a:t>Mondiny</a:t>
            </a:r>
            <a:r>
              <a:rPr lang="en-US" altLang="en-US" dirty="0">
                <a:latin typeface="Times New Roman" panose="02020603050405020304" pitchFamily="18" charset="0"/>
                <a:cs typeface="Times New Roman" panose="02020603050405020304" pitchFamily="18" charset="0"/>
              </a:rPr>
              <a:t> </a:t>
            </a:r>
            <a:r>
              <a:rPr lang="sr-Latn-RS" altLang="en-US" dirty="0">
                <a:latin typeface="Times New Roman" panose="02020603050405020304" pitchFamily="18" charset="0"/>
                <a:cs typeface="Times New Roman" panose="02020603050405020304" pitchFamily="18" charset="0"/>
              </a:rPr>
              <a:t>S</a:t>
            </a:r>
            <a:r>
              <a:rPr lang="en-US" altLang="en-US" dirty="0">
                <a:latin typeface="Times New Roman" panose="02020603050405020304" pitchFamily="18" charset="0"/>
                <a:cs typeface="Times New Roman" panose="02020603050405020304" pitchFamily="18" charset="0"/>
              </a:rPr>
              <a:t>y, </a:t>
            </a:r>
            <a:r>
              <a:rPr lang="en-US" altLang="en-US" dirty="0" smtClean="0">
                <a:latin typeface="Times New Roman" panose="02020603050405020304" pitchFamily="18" charset="0"/>
                <a:cs typeface="Times New Roman" panose="02020603050405020304" pitchFamily="18" charset="0"/>
              </a:rPr>
              <a:t>Down </a:t>
            </a:r>
            <a:r>
              <a:rPr lang="sr-Latn-RS" altLang="en-US" dirty="0">
                <a:latin typeface="Times New Roman" panose="02020603050405020304" pitchFamily="18" charset="0"/>
                <a:cs typeface="Times New Roman" panose="02020603050405020304" pitchFamily="18" charset="0"/>
              </a:rPr>
              <a:t>S</a:t>
            </a:r>
            <a:r>
              <a:rPr lang="en-US" altLang="en-US" dirty="0">
                <a:latin typeface="Times New Roman" panose="02020603050405020304" pitchFamily="18" charset="0"/>
                <a:cs typeface="Times New Roman" panose="02020603050405020304" pitchFamily="18" charset="0"/>
              </a:rPr>
              <a:t>y </a:t>
            </a:r>
            <a:r>
              <a:rPr lang="en-US" altLang="en-US" dirty="0" smtClean="0">
                <a:latin typeface="Times New Roman" panose="02020603050405020304" pitchFamily="18" charset="0"/>
                <a:cs typeface="Times New Roman" panose="02020603050405020304" pitchFamily="18" charset="0"/>
              </a:rPr>
              <a:t>(trisomy 18).  </a:t>
            </a:r>
            <a:endParaRPr lang="en-US" altLang="en-US" dirty="0">
              <a:latin typeface="Times New Roman" panose="02020603050405020304" pitchFamily="18" charset="0"/>
              <a:cs typeface="Times New Roman" panose="02020603050405020304" pitchFamily="18" charset="0"/>
            </a:endParaRPr>
          </a:p>
          <a:p>
            <a:pPr eaLnBrk="1" hangingPunct="1"/>
            <a:endParaRPr lang="en-US" alt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660123"/>
            <a:ext cx="9144000" cy="2388093"/>
          </a:xfrm>
        </p:spPr>
        <p:txBody>
          <a:bodyPr>
            <a:noAutofit/>
          </a:bodyPr>
          <a:lstStyle/>
          <a:p>
            <a:pPr>
              <a:defRPr/>
            </a:pPr>
            <a:r>
              <a:rPr lang="en-US" sz="5400" b="1" dirty="0">
                <a:latin typeface="Times New Roman" pitchFamily="18" charset="0"/>
                <a:cs typeface="Times New Roman" pitchFamily="18" charset="0"/>
              </a:rPr>
              <a:t>Inflammation of </a:t>
            </a:r>
            <a:r>
              <a:rPr lang="en-US" sz="5400" b="1" dirty="0" smtClean="0">
                <a:latin typeface="Times New Roman" pitchFamily="18" charset="0"/>
                <a:cs typeface="Times New Roman" pitchFamily="18" charset="0"/>
              </a:rPr>
              <a:t>the auricle </a:t>
            </a:r>
            <a:r>
              <a:rPr lang="en-US" sz="5400" b="1" dirty="0">
                <a:latin typeface="Times New Roman" pitchFamily="18" charset="0"/>
                <a:cs typeface="Times New Roman" pitchFamily="18" charset="0"/>
              </a:rPr>
              <a:t>and external ear canal</a:t>
            </a:r>
          </a:p>
        </p:txBody>
      </p:sp>
    </p:spTree>
    <p:extLst>
      <p:ext uri="{BB962C8B-B14F-4D97-AF65-F5344CB8AC3E}">
        <p14:creationId xmlns:p14="http://schemas.microsoft.com/office/powerpoint/2010/main" val="3707107153"/>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838200" y="1825625"/>
            <a:ext cx="9841637" cy="4308845"/>
          </a:xfrm>
        </p:spPr>
        <p:txBody>
          <a:bodyPr/>
          <a:lstStyle/>
          <a:p>
            <a:pPr marL="0" indent="0" eaLnBrk="1" hangingPunct="1">
              <a:buNone/>
            </a:pPr>
            <a:r>
              <a:rPr lang="en-US" sz="3600" dirty="0" err="1" smtClean="0">
                <a:latin typeface="Times New Roman" pitchFamily="18" charset="0"/>
                <a:cs typeface="Times New Roman" pitchFamily="18" charset="0"/>
              </a:rPr>
              <a:t>Erisipelas</a:t>
            </a:r>
            <a:r>
              <a:rPr lang="en-US" sz="3600" dirty="0" smtClean="0">
                <a:latin typeface="Times New Roman" pitchFamily="18" charset="0"/>
                <a:cs typeface="Times New Roman" pitchFamily="18" charset="0"/>
              </a:rPr>
              <a:t> </a:t>
            </a:r>
            <a:r>
              <a:rPr lang="sr-Cyrl-RS" sz="3600" dirty="0">
                <a:latin typeface="Times New Roman" pitchFamily="18" charset="0"/>
                <a:cs typeface="Times New Roman" pitchFamily="18" charset="0"/>
              </a:rPr>
              <a:t>(</a:t>
            </a:r>
            <a:r>
              <a:rPr lang="en-US" sz="3600" i="1" dirty="0">
                <a:latin typeface="Times New Roman" pitchFamily="18" charset="0"/>
                <a:cs typeface="Times New Roman" pitchFamily="18" charset="0"/>
              </a:rPr>
              <a:t>Erysipelas auriculae</a:t>
            </a:r>
            <a:r>
              <a:rPr lang="sr-Cyrl-RS" sz="3600" i="1" dirty="0">
                <a:latin typeface="Times New Roman" pitchFamily="18" charset="0"/>
                <a:cs typeface="Times New Roman" pitchFamily="18" charset="0"/>
              </a:rPr>
              <a:t>)</a:t>
            </a:r>
          </a:p>
          <a:p>
            <a:pPr marL="0" indent="0" eaLnBrk="1" hangingPunct="1">
              <a:buNone/>
            </a:pPr>
            <a:endParaRPr lang="en-US" sz="3600" i="1" dirty="0">
              <a:latin typeface="Times New Roman" pitchFamily="18" charset="0"/>
              <a:cs typeface="Times New Roman" pitchFamily="18" charset="0"/>
            </a:endParaRPr>
          </a:p>
          <a:p>
            <a:pPr>
              <a:lnSpc>
                <a:spcPct val="100000"/>
              </a:lnSpc>
            </a:pPr>
            <a:r>
              <a:rPr lang="en-US" dirty="0" smtClean="0">
                <a:latin typeface="Times New Roman" pitchFamily="18" charset="0"/>
                <a:cs typeface="Times New Roman" pitchFamily="18" charset="0"/>
              </a:rPr>
              <a:t>Streptococcal infection of the skin (Streptococcus </a:t>
            </a:r>
            <a:r>
              <a:rPr lang="en-US" dirty="0">
                <a:latin typeface="Times New Roman" pitchFamily="18" charset="0"/>
                <a:cs typeface="Times New Roman" pitchFamily="18" charset="0"/>
              </a:rPr>
              <a:t>pyogenes)</a:t>
            </a:r>
            <a:r>
              <a:rPr lang="sr-Cyrl-RS" dirty="0">
                <a:latin typeface="Times New Roman" pitchFamily="18" charset="0"/>
                <a:cs typeface="Times New Roman" pitchFamily="18" charset="0"/>
              </a:rPr>
              <a:t>.</a:t>
            </a:r>
            <a:endParaRPr lang="en-US" dirty="0">
              <a:latin typeface="Times New Roman" pitchFamily="18" charset="0"/>
              <a:cs typeface="Times New Roman" pitchFamily="18" charset="0"/>
            </a:endParaRPr>
          </a:p>
          <a:p>
            <a:pPr>
              <a:lnSpc>
                <a:spcPct val="100000"/>
              </a:lnSpc>
            </a:pPr>
            <a:r>
              <a:rPr lang="pt-BR" dirty="0">
                <a:latin typeface="Times New Roman" pitchFamily="18" charset="0"/>
                <a:cs typeface="Times New Roman" pitchFamily="18" charset="0"/>
              </a:rPr>
              <a:t>A predisposing factor is microtrauma</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a:p>
            <a:pPr>
              <a:lnSpc>
                <a:spcPct val="100000"/>
              </a:lnSpc>
            </a:pPr>
            <a:r>
              <a:rPr lang="en-US" b="1" dirty="0" smtClean="0">
                <a:solidFill>
                  <a:srgbClr val="002060"/>
                </a:solidFill>
                <a:latin typeface="Times New Roman" pitchFamily="18" charset="0"/>
                <a:cs typeface="Times New Roman" pitchFamily="18" charset="0"/>
              </a:rPr>
              <a:t>Clinical presentation</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The skin of the auricle is intensely red with a clear demarcation </a:t>
            </a:r>
            <a:r>
              <a:rPr lang="en-US" dirty="0" smtClean="0">
                <a:latin typeface="Times New Roman" pitchFamily="18" charset="0"/>
                <a:cs typeface="Times New Roman" pitchFamily="18" charset="0"/>
              </a:rPr>
              <a:t>line </a:t>
            </a:r>
            <a:r>
              <a:rPr lang="en-US" dirty="0">
                <a:latin typeface="Times New Roman" pitchFamily="18" charset="0"/>
                <a:cs typeface="Times New Roman" pitchFamily="18" charset="0"/>
              </a:rPr>
              <a:t>to the healthy skin.</a:t>
            </a:r>
          </a:p>
        </p:txBody>
      </p:sp>
      <p:sp>
        <p:nvSpPr>
          <p:cNvPr id="2" name="Title 1"/>
          <p:cNvSpPr>
            <a:spLocks noGrp="1"/>
          </p:cNvSpPr>
          <p:nvPr>
            <p:ph type="title"/>
          </p:nvPr>
        </p:nvSpPr>
        <p:spPr>
          <a:xfrm>
            <a:off x="838200" y="356247"/>
            <a:ext cx="10515600" cy="1325563"/>
          </a:xfrm>
        </p:spPr>
        <p:txBody>
          <a:bodyPr/>
          <a:lstStyle/>
          <a:p>
            <a:pPr>
              <a:defRPr/>
            </a:pPr>
            <a:r>
              <a:rPr lang="en-US" dirty="0">
                <a:latin typeface="Times New Roman" pitchFamily="18" charset="0"/>
                <a:cs typeface="Times New Roman" pitchFamily="18" charset="0"/>
              </a:rPr>
              <a:t>Inflammation of </a:t>
            </a:r>
            <a:r>
              <a:rPr lang="en-US" dirty="0" smtClean="0">
                <a:latin typeface="Times New Roman" pitchFamily="18" charset="0"/>
                <a:cs typeface="Times New Roman" pitchFamily="18" charset="0"/>
              </a:rPr>
              <a:t>the auricle</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789670440"/>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2" descr="Related image"/>
          <p:cNvPicPr>
            <a:picLocks noChangeAspect="1" noChangeArrowheads="1"/>
          </p:cNvPicPr>
          <p:nvPr/>
        </p:nvPicPr>
        <p:blipFill rotWithShape="1">
          <a:blip r:embed="rId2"/>
          <a:srcRect l="10931" r="11170"/>
          <a:stretch/>
        </p:blipFill>
        <p:spPr bwMode="auto">
          <a:xfrm>
            <a:off x="512468" y="1428398"/>
            <a:ext cx="4394446" cy="3701988"/>
          </a:xfrm>
          <a:prstGeom prst="rect">
            <a:avLst/>
          </a:prstGeom>
          <a:noFill/>
          <a:ln w="9525">
            <a:noFill/>
            <a:miter lim="800000"/>
            <a:headEnd/>
            <a:tailEnd/>
          </a:ln>
        </p:spPr>
      </p:pic>
      <p:pic>
        <p:nvPicPr>
          <p:cNvPr id="2050" name="Picture 2" descr="Резултат слика за Erysipelas еар">
            <a:extLst>
              <a:ext uri="{FF2B5EF4-FFF2-40B4-BE49-F238E27FC236}">
                <a16:creationId xmlns="" xmlns:a16="http://schemas.microsoft.com/office/drawing/2014/main" id="{CD74E9EF-85C2-4901-9C3C-E68EDF6C3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2996" y="1405547"/>
            <a:ext cx="2772918" cy="370198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Резултат слика за Erysipelas еар">
            <a:extLst>
              <a:ext uri="{FF2B5EF4-FFF2-40B4-BE49-F238E27FC236}">
                <a16:creationId xmlns="" xmlns:a16="http://schemas.microsoft.com/office/drawing/2014/main" id="{87B7AAD3-AAC2-496B-946F-8FF1E0F487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3492" y="1428398"/>
            <a:ext cx="2469682" cy="3656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3876802"/>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838200" y="1044389"/>
            <a:ext cx="10515600" cy="4246701"/>
          </a:xfrm>
        </p:spPr>
        <p:txBody>
          <a:bodyPr>
            <a:normAutofit/>
          </a:bodyPr>
          <a:lstStyle/>
          <a:p>
            <a:r>
              <a:rPr lang="en-US" dirty="0" smtClean="0">
                <a:latin typeface="Times New Roman" pitchFamily="18" charset="0"/>
                <a:cs typeface="Times New Roman" pitchFamily="18" charset="0"/>
              </a:rPr>
              <a:t>Fever might be present</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a:p>
            <a:endParaRPr lang="sr-Cyrl-RS" dirty="0">
              <a:latin typeface="Times New Roman" pitchFamily="18" charset="0"/>
              <a:cs typeface="Times New Roman" pitchFamily="18" charset="0"/>
            </a:endParaRPr>
          </a:p>
          <a:p>
            <a:pPr eaLnBrk="1" hangingPunct="1"/>
            <a:r>
              <a:rPr lang="en-US" b="1" dirty="0" smtClean="0">
                <a:solidFill>
                  <a:srgbClr val="002060"/>
                </a:solidFill>
                <a:latin typeface="Times New Roman" pitchFamily="18" charset="0"/>
                <a:cs typeface="Times New Roman" pitchFamily="18" charset="0"/>
              </a:rPr>
              <a:t>Diagnosis</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anamnesis, clinical examination</a:t>
            </a:r>
            <a:endParaRPr lang="sr-Cyrl-RS" dirty="0">
              <a:latin typeface="Times New Roman" pitchFamily="18" charset="0"/>
              <a:cs typeface="Times New Roman" pitchFamily="18" charset="0"/>
            </a:endParaRPr>
          </a:p>
          <a:p>
            <a:pPr eaLnBrk="1" hangingPunct="1"/>
            <a:endParaRPr lang="en-US" dirty="0">
              <a:latin typeface="Times New Roman" pitchFamily="18" charset="0"/>
              <a:cs typeface="Times New Roman" pitchFamily="18" charset="0"/>
            </a:endParaRPr>
          </a:p>
          <a:p>
            <a:r>
              <a:rPr lang="en-US" b="1" dirty="0">
                <a:solidFill>
                  <a:srgbClr val="002060"/>
                </a:solidFill>
                <a:latin typeface="Times New Roman" pitchFamily="18" charset="0"/>
                <a:cs typeface="Times New Roman" pitchFamily="18" charset="0"/>
              </a:rPr>
              <a:t>Differential diagnosis</a:t>
            </a:r>
            <a:r>
              <a:rPr lang="en-US" dirty="0" smtClean="0">
                <a:latin typeface="Times New Roman" pitchFamily="18" charset="0"/>
                <a:cs typeface="Times New Roman" pitchFamily="18" charset="0"/>
              </a:rPr>
              <a:t>:</a:t>
            </a:r>
            <a:r>
              <a:rPr lang="sr-Latn-R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perichondritis</a:t>
            </a:r>
            <a:r>
              <a:rPr lang="en-US" dirty="0" smtClean="0">
                <a:latin typeface="Times New Roman" pitchFamily="18" charset="0"/>
                <a:cs typeface="Times New Roman" pitchFamily="18" charset="0"/>
              </a:rPr>
              <a:t>,</a:t>
            </a:r>
            <a:r>
              <a:rPr lang="sr-Latn-RS" dirty="0" smtClean="0">
                <a:latin typeface="Times New Roman" pitchFamily="18" charset="0"/>
                <a:cs typeface="Times New Roman" pitchFamily="18" charset="0"/>
              </a:rPr>
              <a:t> </a:t>
            </a:r>
            <a:r>
              <a:rPr lang="en-US" dirty="0">
                <a:latin typeface="Times New Roman" pitchFamily="18" charset="0"/>
                <a:cs typeface="Times New Roman" pitchFamily="18" charset="0"/>
              </a:rPr>
              <a:t>herpes zoster </a:t>
            </a:r>
            <a:endParaRPr lang="sr-Cyrl-RS" dirty="0">
              <a:latin typeface="Times New Roman" pitchFamily="18" charset="0"/>
              <a:cs typeface="Times New Roman" pitchFamily="18" charset="0"/>
            </a:endParaRPr>
          </a:p>
          <a:p>
            <a:pPr eaLnBrk="1" hangingPunct="1"/>
            <a:endParaRPr lang="sr-Cyrl-RS" dirty="0">
              <a:latin typeface="Times New Roman" pitchFamily="18" charset="0"/>
              <a:cs typeface="Times New Roman" pitchFamily="18" charset="0"/>
            </a:endParaRPr>
          </a:p>
          <a:p>
            <a:r>
              <a:rPr lang="en-US" b="1" dirty="0" smtClean="0">
                <a:solidFill>
                  <a:srgbClr val="002060"/>
                </a:solidFill>
                <a:latin typeface="Times New Roman" pitchFamily="18" charset="0"/>
                <a:cs typeface="Times New Roman" pitchFamily="18" charset="0"/>
              </a:rPr>
              <a:t>Therapy</a:t>
            </a:r>
            <a:r>
              <a:rPr lang="sr-Cyrl-RS"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antibiotics</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penicillin</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symptomatic therapy</a:t>
            </a:r>
            <a:r>
              <a:rPr lang="sr-Cyrl-RS"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local therapy</a:t>
            </a:r>
            <a:endParaRPr lang="en-US" dirty="0"/>
          </a:p>
        </p:txBody>
      </p:sp>
    </p:spTree>
    <p:extLst>
      <p:ext uri="{BB962C8B-B14F-4D97-AF65-F5344CB8AC3E}">
        <p14:creationId xmlns:p14="http://schemas.microsoft.com/office/powerpoint/2010/main" val="60767281"/>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1"/>
          </p:nvPr>
        </p:nvSpPr>
        <p:spPr>
          <a:xfrm>
            <a:off x="838200" y="760303"/>
            <a:ext cx="10515600" cy="5604985"/>
          </a:xfrm>
        </p:spPr>
        <p:txBody>
          <a:bodyPr>
            <a:normAutofit/>
          </a:bodyPr>
          <a:lstStyle/>
          <a:p>
            <a:pPr marL="0" indent="0">
              <a:buNone/>
            </a:pPr>
            <a:r>
              <a:rPr lang="en-US" sz="3600" dirty="0" err="1" smtClean="0">
                <a:latin typeface="Times New Roman" pitchFamily="18" charset="0"/>
                <a:cs typeface="Times New Roman" pitchFamily="18" charset="0"/>
              </a:rPr>
              <a:t>Perichondritis</a:t>
            </a:r>
            <a:r>
              <a:rPr lang="sr-Cyrl-RS" sz="3600" dirty="0" smtClean="0">
                <a:latin typeface="Times New Roman" pitchFamily="18" charset="0"/>
                <a:cs typeface="Times New Roman" pitchFamily="18" charset="0"/>
              </a:rPr>
              <a:t> </a:t>
            </a:r>
            <a:r>
              <a:rPr lang="sr-Cyrl-RS" sz="3600" dirty="0">
                <a:latin typeface="Times New Roman" pitchFamily="18" charset="0"/>
                <a:cs typeface="Times New Roman" pitchFamily="18" charset="0"/>
              </a:rPr>
              <a:t>(</a:t>
            </a:r>
            <a:r>
              <a:rPr lang="en-US" sz="3600" i="1" dirty="0">
                <a:latin typeface="Times New Roman" pitchFamily="18" charset="0"/>
                <a:cs typeface="Times New Roman" pitchFamily="18" charset="0"/>
              </a:rPr>
              <a:t>Peri</a:t>
            </a:r>
            <a:r>
              <a:rPr lang="sr-Latn-RS" sz="3600" i="1" dirty="0">
                <a:latin typeface="Times New Roman" pitchFamily="18" charset="0"/>
                <a:cs typeface="Times New Roman" pitchFamily="18" charset="0"/>
              </a:rPr>
              <a:t>c</a:t>
            </a:r>
            <a:r>
              <a:rPr lang="en-US" sz="3600" i="1" dirty="0" err="1">
                <a:latin typeface="Times New Roman" pitchFamily="18" charset="0"/>
                <a:cs typeface="Times New Roman" pitchFamily="18" charset="0"/>
              </a:rPr>
              <a:t>hondritis</a:t>
            </a:r>
            <a:r>
              <a:rPr lang="sr-Latn-RS" sz="3600" i="1" dirty="0">
                <a:latin typeface="Times New Roman" pitchFamily="18" charset="0"/>
                <a:cs typeface="Times New Roman" pitchFamily="18" charset="0"/>
              </a:rPr>
              <a:t> auriculae</a:t>
            </a:r>
            <a:r>
              <a:rPr lang="sr-Cyrl-RS" sz="3600" i="1" dirty="0">
                <a:latin typeface="Times New Roman" pitchFamily="18" charset="0"/>
                <a:cs typeface="Times New Roman" pitchFamily="18" charset="0"/>
              </a:rPr>
              <a:t>)</a:t>
            </a:r>
          </a:p>
          <a:p>
            <a:pPr marL="0" indent="0">
              <a:buNone/>
            </a:pPr>
            <a:endParaRPr lang="sr-Cyrl-RS" sz="3600" dirty="0">
              <a:latin typeface="Times New Roman" pitchFamily="18" charset="0"/>
              <a:cs typeface="Times New Roman" pitchFamily="18" charset="0"/>
            </a:endParaRPr>
          </a:p>
          <a:p>
            <a:pPr>
              <a:lnSpc>
                <a:spcPct val="100000"/>
              </a:lnSpc>
            </a:pPr>
            <a:r>
              <a:rPr lang="en-US" dirty="0">
                <a:latin typeface="Times New Roman" pitchFamily="18" charset="0"/>
                <a:cs typeface="Times New Roman" pitchFamily="18" charset="0"/>
              </a:rPr>
              <a:t>Inflammation of the </a:t>
            </a:r>
            <a:r>
              <a:rPr lang="en-US" dirty="0" err="1">
                <a:latin typeface="Times New Roman" pitchFamily="18" charset="0"/>
                <a:cs typeface="Times New Roman" pitchFamily="18" charset="0"/>
              </a:rPr>
              <a:t>perchondrium</a:t>
            </a:r>
            <a:r>
              <a:rPr lang="en-US" dirty="0">
                <a:latin typeface="Times New Roman" pitchFamily="18" charset="0"/>
                <a:cs typeface="Times New Roman" pitchFamily="18" charset="0"/>
              </a:rPr>
              <a:t> of the cartilage of the auricle</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eaLnBrk="1" hangingPunct="1">
              <a:lnSpc>
                <a:spcPct val="100000"/>
              </a:lnSpc>
            </a:pPr>
            <a:r>
              <a:rPr lang="en-US" b="1" dirty="0" smtClean="0">
                <a:solidFill>
                  <a:srgbClr val="002060"/>
                </a:solidFill>
                <a:latin typeface="Times New Roman" pitchFamily="18" charset="0"/>
                <a:cs typeface="Times New Roman" pitchFamily="18" charset="0"/>
              </a:rPr>
              <a:t>Etiology</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gram-positive or gram-negative bacteria</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a:lnSpc>
                <a:spcPct val="100000"/>
              </a:lnSpc>
            </a:pPr>
            <a:r>
              <a:rPr lang="en-US" b="1" dirty="0" smtClean="0">
                <a:solidFill>
                  <a:srgbClr val="002060"/>
                </a:solidFill>
                <a:latin typeface="Times New Roman" pitchFamily="18" charset="0"/>
                <a:cs typeface="Times New Roman" pitchFamily="18" charset="0"/>
              </a:rPr>
              <a:t>Pathogenesis</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after an injury, </a:t>
            </a:r>
            <a:r>
              <a:rPr lang="en-US" dirty="0" err="1">
                <a:latin typeface="Times New Roman" pitchFamily="18" charset="0"/>
                <a:cs typeface="Times New Roman" pitchFamily="18" charset="0"/>
              </a:rPr>
              <a:t>othematoma</a:t>
            </a:r>
            <a:r>
              <a:rPr lang="en-US" dirty="0">
                <a:latin typeface="Times New Roman" pitchFamily="18" charset="0"/>
                <a:cs typeface="Times New Roman" pitchFamily="18" charset="0"/>
              </a:rPr>
              <a:t> or inflammation of the skin of the external auditory canal</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a:p>
            <a:pPr>
              <a:lnSpc>
                <a:spcPct val="100000"/>
              </a:lnSpc>
            </a:pPr>
            <a:r>
              <a:rPr lang="en-US" b="1" dirty="0" smtClean="0">
                <a:solidFill>
                  <a:srgbClr val="002060"/>
                </a:solidFill>
                <a:latin typeface="Times New Roman" pitchFamily="18" charset="0"/>
                <a:cs typeface="Times New Roman" pitchFamily="18" charset="0"/>
              </a:rPr>
              <a:t>Clinical presentation</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severe pain, redness, swelling of the </a:t>
            </a:r>
            <a:r>
              <a:rPr lang="en-US" dirty="0" smtClean="0">
                <a:latin typeface="Times New Roman" pitchFamily="18" charset="0"/>
                <a:cs typeface="Times New Roman" pitchFamily="18" charset="0"/>
              </a:rPr>
              <a:t>auricle, </a:t>
            </a:r>
            <a:r>
              <a:rPr lang="en-US" dirty="0">
                <a:latin typeface="Times New Roman" pitchFamily="18" charset="0"/>
                <a:cs typeface="Times New Roman" pitchFamily="18" charset="0"/>
              </a:rPr>
              <a:t>due to the </a:t>
            </a:r>
            <a:r>
              <a:rPr lang="en-US" dirty="0" smtClean="0">
                <a:latin typeface="Times New Roman" pitchFamily="18" charset="0"/>
                <a:cs typeface="Times New Roman" pitchFamily="18" charset="0"/>
              </a:rPr>
              <a:t>infiltration, </a:t>
            </a:r>
            <a:r>
              <a:rPr lang="en-US" dirty="0">
                <a:latin typeface="Times New Roman" pitchFamily="18" charset="0"/>
                <a:cs typeface="Times New Roman" pitchFamily="18" charset="0"/>
              </a:rPr>
              <a:t>the </a:t>
            </a:r>
            <a:r>
              <a:rPr lang="en-US" dirty="0" smtClean="0">
                <a:latin typeface="Times New Roman" pitchFamily="18" charset="0"/>
                <a:cs typeface="Times New Roman" pitchFamily="18" charset="0"/>
              </a:rPr>
              <a:t>auricle </a:t>
            </a:r>
            <a:r>
              <a:rPr lang="en-US" dirty="0">
                <a:latin typeface="Times New Roman" pitchFamily="18" charset="0"/>
                <a:cs typeface="Times New Roman" pitchFamily="18" charset="0"/>
              </a:rPr>
              <a:t>loses </a:t>
            </a:r>
            <a:r>
              <a:rPr lang="en-US" dirty="0" smtClean="0">
                <a:latin typeface="Times New Roman" pitchFamily="18" charset="0"/>
                <a:cs typeface="Times New Roman" pitchFamily="18" charset="0"/>
              </a:rPr>
              <a:t>normal anatomical details, </a:t>
            </a:r>
            <a:r>
              <a:rPr lang="en-US" dirty="0">
                <a:latin typeface="Times New Roman" pitchFamily="18" charset="0"/>
                <a:cs typeface="Times New Roman" pitchFamily="18" charset="0"/>
              </a:rPr>
              <a:t>shrinks and deforms (cartilage necrosis)</a:t>
            </a:r>
            <a:r>
              <a:rPr lang="sr-Cyrl-RS" dirty="0" smtClean="0">
                <a:latin typeface="Times New Roman" pitchFamily="18" charset="0"/>
                <a:cs typeface="Times New Roman" pitchFamily="18" charset="0"/>
              </a:rPr>
              <a:t>.</a:t>
            </a:r>
            <a:r>
              <a:rPr lang="sr-Latn-R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a:p>
            <a:pPr eaLnBrk="1" hangingPunct="1">
              <a:lnSpc>
                <a:spcPct val="100000"/>
              </a:lnSpc>
            </a:pPr>
            <a:r>
              <a:rPr lang="en-US" dirty="0" smtClean="0">
                <a:latin typeface="Times New Roman" pitchFamily="18" charset="0"/>
                <a:cs typeface="Times New Roman" pitchFamily="18" charset="0"/>
              </a:rPr>
              <a:t>Fever.</a:t>
            </a:r>
            <a:endParaRPr lang="en-US" dirty="0">
              <a:latin typeface="Times New Roman" pitchFamily="18" charset="0"/>
              <a:cs typeface="Times New Roman" pitchFamily="18" charset="0"/>
            </a:endParaRPr>
          </a:p>
          <a:p>
            <a:pPr eaLnBrk="1" hangingPunct="1"/>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123006014"/>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Related image">
            <a:extLst>
              <a:ext uri="{FF2B5EF4-FFF2-40B4-BE49-F238E27FC236}">
                <a16:creationId xmlns="" xmlns:a16="http://schemas.microsoft.com/office/drawing/2014/main" id="{1B97989F-B234-4AB2-A3A9-7948C39693BF}"/>
              </a:ext>
            </a:extLst>
          </p:cNvPr>
          <p:cNvPicPr>
            <a:picLocks noChangeAspect="1" noChangeArrowheads="1"/>
          </p:cNvPicPr>
          <p:nvPr/>
        </p:nvPicPr>
        <p:blipFill rotWithShape="1">
          <a:blip r:embed="rId2"/>
          <a:srcRect l="16544" r="11392" b="16664"/>
          <a:stretch/>
        </p:blipFill>
        <p:spPr bwMode="auto">
          <a:xfrm>
            <a:off x="3123358" y="1294130"/>
            <a:ext cx="2851415" cy="3719321"/>
          </a:xfrm>
          <a:prstGeom prst="rect">
            <a:avLst/>
          </a:prstGeom>
          <a:noFill/>
          <a:ln w="9525">
            <a:noFill/>
            <a:miter lim="800000"/>
            <a:headEnd/>
            <a:tailEnd/>
          </a:ln>
        </p:spPr>
      </p:pic>
      <p:pic>
        <p:nvPicPr>
          <p:cNvPr id="1026" name="Picture 2" descr="Резултат слика за Perichondritis">
            <a:extLst>
              <a:ext uri="{FF2B5EF4-FFF2-40B4-BE49-F238E27FC236}">
                <a16:creationId xmlns="" xmlns:a16="http://schemas.microsoft.com/office/drawing/2014/main" id="{45A185AF-F5C3-4B6B-B97C-2FDDC5EB35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765" y="1294132"/>
            <a:ext cx="2859229" cy="371932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Резултат слика за Perichondritis">
            <a:extLst>
              <a:ext uri="{FF2B5EF4-FFF2-40B4-BE49-F238E27FC236}">
                <a16:creationId xmlns="" xmlns:a16="http://schemas.microsoft.com/office/drawing/2014/main" id="{0D4DC20A-76C3-4871-B78C-8314A503374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71" t="1992" r="50840" b="1537"/>
          <a:stretch/>
        </p:blipFill>
        <p:spPr bwMode="auto">
          <a:xfrm>
            <a:off x="9221765" y="1315108"/>
            <a:ext cx="2836381" cy="369834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Резултат слика за Perichondritis">
            <a:extLst>
              <a:ext uri="{FF2B5EF4-FFF2-40B4-BE49-F238E27FC236}">
                <a16:creationId xmlns="" xmlns:a16="http://schemas.microsoft.com/office/drawing/2014/main" id="{3F2E953B-C4D9-43C0-8BEC-C38BD56982F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101" r="12834"/>
          <a:stretch/>
        </p:blipFill>
        <p:spPr bwMode="auto">
          <a:xfrm>
            <a:off x="6092093" y="1315107"/>
            <a:ext cx="3029537" cy="3698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99196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722790" y="955614"/>
            <a:ext cx="10515600" cy="4903648"/>
          </a:xfrm>
        </p:spPr>
        <p:txBody>
          <a:bodyPr>
            <a:normAutofit/>
          </a:bodyPr>
          <a:lstStyle/>
          <a:p>
            <a:pPr eaLnBrk="1" hangingPunct="1">
              <a:lnSpc>
                <a:spcPct val="100000"/>
              </a:lnSpc>
            </a:pPr>
            <a:r>
              <a:rPr lang="en-US" b="1" dirty="0" smtClean="0">
                <a:solidFill>
                  <a:srgbClr val="002060"/>
                </a:solidFill>
                <a:latin typeface="Times New Roman" pitchFamily="18" charset="0"/>
                <a:cs typeface="Times New Roman" pitchFamily="18" charset="0"/>
              </a:rPr>
              <a:t>Diagnosis</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anamnesis, clinical examination</a:t>
            </a:r>
            <a:endParaRPr lang="en-US" dirty="0">
              <a:latin typeface="Times New Roman" pitchFamily="18" charset="0"/>
              <a:cs typeface="Times New Roman" pitchFamily="18" charset="0"/>
            </a:endParaRPr>
          </a:p>
          <a:p>
            <a:pPr>
              <a:lnSpc>
                <a:spcPct val="100000"/>
              </a:lnSpc>
            </a:pPr>
            <a:r>
              <a:rPr lang="en-US" b="1" dirty="0">
                <a:solidFill>
                  <a:srgbClr val="002060"/>
                </a:solidFill>
                <a:latin typeface="Times New Roman" pitchFamily="18" charset="0"/>
                <a:cs typeface="Times New Roman" pitchFamily="18" charset="0"/>
              </a:rPr>
              <a:t>Differential diagnosis</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erisipelas</a:t>
            </a:r>
            <a:r>
              <a:rPr lang="en-US" dirty="0" smtClean="0">
                <a:latin typeface="Times New Roman" pitchFamily="18" charset="0"/>
                <a:cs typeface="Times New Roman" pitchFamily="18" charset="0"/>
              </a:rPr>
              <a:t>, herpetic infection of the auricle</a:t>
            </a:r>
            <a:r>
              <a:rPr lang="sr-Cyrl-RS" dirty="0" smtClean="0">
                <a:latin typeface="Times New Roman" pitchFamily="18" charset="0"/>
                <a:cs typeface="Times New Roman" pitchFamily="18" charset="0"/>
              </a:rPr>
              <a:t>.</a:t>
            </a:r>
            <a:endParaRPr lang="sr-Cyrl-RS" dirty="0">
              <a:latin typeface="Times New Roman" pitchFamily="18" charset="0"/>
              <a:cs typeface="Times New Roman" pitchFamily="18" charset="0"/>
            </a:endParaRPr>
          </a:p>
          <a:p>
            <a:pPr>
              <a:lnSpc>
                <a:spcPct val="100000"/>
              </a:lnSpc>
            </a:pPr>
            <a:r>
              <a:rPr lang="en-US" b="1" dirty="0" smtClean="0">
                <a:solidFill>
                  <a:srgbClr val="002060"/>
                </a:solidFill>
                <a:latin typeface="Times New Roman" pitchFamily="18" charset="0"/>
                <a:cs typeface="Times New Roman" pitchFamily="18" charset="0"/>
              </a:rPr>
              <a:t>Therapy</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conservative and surgical</a:t>
            </a:r>
            <a:r>
              <a:rPr lang="sr-Cyrl-RS" dirty="0" smtClean="0">
                <a:latin typeface="Times New Roman" pitchFamily="18" charset="0"/>
                <a:cs typeface="Times New Roman" pitchFamily="18" charset="0"/>
              </a:rPr>
              <a:t>. </a:t>
            </a:r>
            <a:endParaRPr lang="sr-Cyrl-RS" dirty="0">
              <a:latin typeface="Times New Roman" pitchFamily="18" charset="0"/>
              <a:cs typeface="Times New Roman" pitchFamily="18" charset="0"/>
            </a:endParaRPr>
          </a:p>
          <a:p>
            <a:pPr lvl="1">
              <a:lnSpc>
                <a:spcPct val="100000"/>
              </a:lnSpc>
            </a:pPr>
            <a:r>
              <a:rPr lang="en-US" sz="2800" dirty="0" smtClean="0">
                <a:latin typeface="Times New Roman" pitchFamily="18" charset="0"/>
                <a:cs typeface="Times New Roman" pitchFamily="18" charset="0"/>
              </a:rPr>
              <a:t>Conservative</a:t>
            </a:r>
            <a:r>
              <a:rPr lang="sr-Cyrl-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high doses of antibiotics, according to </a:t>
            </a:r>
            <a:r>
              <a:rPr lang="en-US" sz="2800" dirty="0" err="1" smtClean="0">
                <a:latin typeface="Times New Roman" pitchFamily="18" charset="0"/>
                <a:cs typeface="Times New Roman" pitchFamily="18" charset="0"/>
              </a:rPr>
              <a:t>antibiogram</a:t>
            </a:r>
            <a:r>
              <a:rPr lang="sr-Cyrl-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Local </a:t>
            </a:r>
            <a:r>
              <a:rPr lang="en-US" sz="2800" dirty="0">
                <a:latin typeface="Times New Roman" pitchFamily="18" charset="0"/>
                <a:cs typeface="Times New Roman" pitchFamily="18" charset="0"/>
              </a:rPr>
              <a:t>therapy with 3% boric </a:t>
            </a:r>
            <a:r>
              <a:rPr lang="en-US" sz="2800" dirty="0" smtClean="0">
                <a:latin typeface="Times New Roman" pitchFamily="18" charset="0"/>
                <a:cs typeface="Times New Roman" pitchFamily="18" charset="0"/>
              </a:rPr>
              <a:t>acid. </a:t>
            </a:r>
          </a:p>
          <a:p>
            <a:pPr lvl="1">
              <a:lnSpc>
                <a:spcPct val="100000"/>
              </a:lnSpc>
            </a:pPr>
            <a:r>
              <a:rPr lang="en-US" sz="2800" dirty="0" smtClean="0">
                <a:latin typeface="Times New Roman" pitchFamily="18" charset="0"/>
                <a:cs typeface="Times New Roman" pitchFamily="18" charset="0"/>
              </a:rPr>
              <a:t>Surgical</a:t>
            </a:r>
            <a:r>
              <a:rPr lang="sr-Cyrl-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incision and drainage</a:t>
            </a:r>
            <a:r>
              <a:rPr lang="sr-Cyrl-RS" sz="2800" dirty="0" smtClean="0">
                <a:latin typeface="Times New Roman" pitchFamily="18" charset="0"/>
                <a:cs typeface="Times New Roman" pitchFamily="18" charset="0"/>
              </a:rPr>
              <a:t>.</a:t>
            </a:r>
            <a:endParaRPr lang="sr-Cyrl-RS" sz="2800" dirty="0">
              <a:latin typeface="Times New Roman" pitchFamily="18" charset="0"/>
              <a:cs typeface="Times New Roman" pitchFamily="18" charset="0"/>
            </a:endParaRPr>
          </a:p>
          <a:p>
            <a:pPr lvl="1">
              <a:lnSpc>
                <a:spcPct val="100000"/>
              </a:lnSpc>
            </a:pPr>
            <a:r>
              <a:rPr lang="en-US" sz="2800" spc="-2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Even </a:t>
            </a:r>
            <a:r>
              <a:rPr lang="en-US" sz="2800" spc="-2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beside adequate </a:t>
            </a:r>
            <a:r>
              <a:rPr lang="en-US" sz="2800" spc="-2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therapy, very often as a result of the disease, the auricle shrinks and deforms</a:t>
            </a:r>
            <a:r>
              <a:rPr lang="sr-Cyrl-RS" sz="2800" spc="-2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Cyrl-RS" sz="28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eaLnBrk="1" hangingPunct="1">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887200134"/>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p:cNvSpPr>
            <a:spLocks noGrp="1"/>
          </p:cNvSpPr>
          <p:nvPr>
            <p:ph idx="1"/>
          </p:nvPr>
        </p:nvSpPr>
        <p:spPr>
          <a:xfrm>
            <a:off x="678402" y="1029810"/>
            <a:ext cx="10515600" cy="4882718"/>
          </a:xfrm>
        </p:spPr>
        <p:txBody>
          <a:bodyPr>
            <a:normAutofit fontScale="92500"/>
          </a:bodyPr>
          <a:lstStyle/>
          <a:p>
            <a:pPr marL="0" indent="0">
              <a:buNone/>
            </a:pPr>
            <a:r>
              <a:rPr lang="en-US" sz="3600" dirty="0" smtClean="0">
                <a:latin typeface="Times New Roman" pitchFamily="18" charset="0"/>
                <a:cs typeface="Times New Roman" pitchFamily="18" charset="0"/>
              </a:rPr>
              <a:t>Herpes zoster </a:t>
            </a:r>
            <a:r>
              <a:rPr lang="sr-Cyrl-RS" sz="3600" dirty="0" smtClean="0">
                <a:latin typeface="Times New Roman" pitchFamily="18" charset="0"/>
                <a:cs typeface="Times New Roman" pitchFamily="18" charset="0"/>
              </a:rPr>
              <a:t>(</a:t>
            </a:r>
            <a:r>
              <a:rPr lang="en-US" sz="3600" dirty="0">
                <a:latin typeface="Times New Roman" pitchFamily="18" charset="0"/>
                <a:cs typeface="Times New Roman" pitchFamily="18" charset="0"/>
              </a:rPr>
              <a:t>Herpes zoster </a:t>
            </a:r>
            <a:r>
              <a:rPr lang="en-US" sz="3600" dirty="0" err="1">
                <a:latin typeface="Times New Roman" pitchFamily="18" charset="0"/>
                <a:cs typeface="Times New Roman" pitchFamily="18" charset="0"/>
              </a:rPr>
              <a:t>oticus</a:t>
            </a:r>
            <a:r>
              <a:rPr lang="sr-Cyrl-RS" sz="3600" dirty="0">
                <a:latin typeface="Times New Roman" pitchFamily="18" charset="0"/>
                <a:cs typeface="Times New Roman" pitchFamily="18" charset="0"/>
              </a:rPr>
              <a:t>)</a:t>
            </a:r>
          </a:p>
          <a:p>
            <a:pPr marL="0" indent="0">
              <a:buNone/>
            </a:pPr>
            <a:endParaRPr lang="sr-Cyrl-RS" sz="3900" dirty="0">
              <a:latin typeface="Times New Roman" pitchFamily="18" charset="0"/>
              <a:cs typeface="Times New Roman" pitchFamily="18" charset="0"/>
            </a:endParaRPr>
          </a:p>
          <a:p>
            <a:pPr eaLnBrk="1" hangingPunct="1">
              <a:lnSpc>
                <a:spcPct val="120000"/>
              </a:lnSpc>
            </a:pPr>
            <a:r>
              <a:rPr lang="en-US" sz="3000" dirty="0" smtClean="0">
                <a:latin typeface="Times New Roman" pitchFamily="18" charset="0"/>
                <a:cs typeface="Times New Roman" pitchFamily="18" charset="0"/>
              </a:rPr>
              <a:t>Viral infection of external and inner ear. </a:t>
            </a:r>
            <a:endParaRPr lang="en-US" sz="3000" dirty="0">
              <a:latin typeface="Times New Roman" pitchFamily="18" charset="0"/>
              <a:cs typeface="Times New Roman" pitchFamily="18" charset="0"/>
            </a:endParaRPr>
          </a:p>
          <a:p>
            <a:pPr>
              <a:lnSpc>
                <a:spcPct val="120000"/>
              </a:lnSpc>
            </a:pPr>
            <a:r>
              <a:rPr lang="en-US" sz="3000" b="1" dirty="0" smtClean="0">
                <a:solidFill>
                  <a:srgbClr val="002060"/>
                </a:solidFill>
                <a:latin typeface="Times New Roman" pitchFamily="18" charset="0"/>
                <a:cs typeface="Times New Roman" pitchFamily="18" charset="0"/>
              </a:rPr>
              <a:t>Etiology</a:t>
            </a:r>
            <a:r>
              <a:rPr lang="en-US" sz="3000" dirty="0" smtClean="0">
                <a:latin typeface="Times New Roman" pitchFamily="18" charset="0"/>
                <a:cs typeface="Times New Roman" pitchFamily="18" charset="0"/>
              </a:rPr>
              <a:t>:</a:t>
            </a:r>
            <a:r>
              <a:rPr lang="sr-Cyrl-RS" sz="3000" dirty="0" smtClean="0">
                <a:latin typeface="Times New Roman" pitchFamily="18" charset="0"/>
                <a:cs typeface="Times New Roman" pitchFamily="18" charset="0"/>
              </a:rPr>
              <a:t> </a:t>
            </a:r>
            <a:r>
              <a:rPr lang="en-US" sz="3000" dirty="0">
                <a:latin typeface="Times New Roman" pitchFamily="18" charset="0"/>
                <a:cs typeface="Times New Roman" pitchFamily="18" charset="0"/>
              </a:rPr>
              <a:t>Varicella zoster virus</a:t>
            </a:r>
          </a:p>
          <a:p>
            <a:pPr>
              <a:lnSpc>
                <a:spcPct val="120000"/>
              </a:lnSpc>
            </a:pPr>
            <a:r>
              <a:rPr lang="en-US" sz="3000" b="1" dirty="0" err="1" smtClean="0">
                <a:solidFill>
                  <a:srgbClr val="002060"/>
                </a:solidFill>
                <a:latin typeface="Times New Roman" pitchFamily="18" charset="0"/>
                <a:cs typeface="Times New Roman" pitchFamily="18" charset="0"/>
              </a:rPr>
              <a:t>Patogenesis</a:t>
            </a:r>
            <a:r>
              <a:rPr lang="en-US" sz="3000" dirty="0" smtClean="0">
                <a:latin typeface="Times New Roman" pitchFamily="18" charset="0"/>
                <a:cs typeface="Times New Roman" pitchFamily="18" charset="0"/>
              </a:rPr>
              <a:t>:</a:t>
            </a:r>
            <a:r>
              <a:rPr lang="sr-Cyrl-RS" sz="3000" dirty="0" smtClean="0">
                <a:latin typeface="Times New Roman" pitchFamily="18" charset="0"/>
                <a:cs typeface="Times New Roman" pitchFamily="18" charset="0"/>
              </a:rPr>
              <a:t> </a:t>
            </a:r>
            <a:r>
              <a:rPr lang="en-US" sz="3000" dirty="0" smtClean="0">
                <a:latin typeface="Times New Roman" pitchFamily="18" charset="0"/>
                <a:cs typeface="Times New Roman" pitchFamily="18" charset="0"/>
              </a:rPr>
              <a:t>Eruption </a:t>
            </a:r>
            <a:r>
              <a:rPr lang="en-US" sz="3000" dirty="0">
                <a:latin typeface="Times New Roman" pitchFamily="18" charset="0"/>
                <a:cs typeface="Times New Roman" pitchFamily="18" charset="0"/>
              </a:rPr>
              <a:t>of vesicles of varying intensity and number on the skin of the ear, with possible bacterial </a:t>
            </a:r>
            <a:r>
              <a:rPr lang="en-US" sz="3000" dirty="0" err="1">
                <a:latin typeface="Times New Roman" pitchFamily="18" charset="0"/>
                <a:cs typeface="Times New Roman" pitchFamily="18" charset="0"/>
              </a:rPr>
              <a:t>superinfection</a:t>
            </a:r>
            <a:r>
              <a:rPr lang="en-US" sz="3000" dirty="0">
                <a:latin typeface="Times New Roman" pitchFamily="18" charset="0"/>
                <a:cs typeface="Times New Roman" pitchFamily="18" charset="0"/>
              </a:rPr>
              <a:t> and affection of the V, VII and VIII cranial nerves, </a:t>
            </a:r>
            <a:r>
              <a:rPr lang="en-US" sz="3000" dirty="0" smtClean="0">
                <a:latin typeface="Times New Roman" pitchFamily="18" charset="0"/>
                <a:cs typeface="Times New Roman" pitchFamily="18" charset="0"/>
              </a:rPr>
              <a:t>followed by </a:t>
            </a:r>
            <a:r>
              <a:rPr lang="en-US" sz="3000" dirty="0">
                <a:latin typeface="Times New Roman" pitchFamily="18" charset="0"/>
                <a:cs typeface="Times New Roman" pitchFamily="18" charset="0"/>
              </a:rPr>
              <a:t>intense pain, deafness and peripheral paralysis of the facial nerve.</a:t>
            </a:r>
          </a:p>
        </p:txBody>
      </p:sp>
    </p:spTree>
    <p:extLst>
      <p:ext uri="{BB962C8B-B14F-4D97-AF65-F5344CB8AC3E}">
        <p14:creationId xmlns:p14="http://schemas.microsoft.com/office/powerpoint/2010/main" val="273490816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FED787D7-86B9-4189-B2DD-B1ED3087886A}"/>
              </a:ext>
            </a:extLst>
          </p:cNvPr>
          <p:cNvSpPr>
            <a:spLocks noGrp="1"/>
          </p:cNvSpPr>
          <p:nvPr>
            <p:ph type="title"/>
          </p:nvPr>
        </p:nvSpPr>
        <p:spPr>
          <a:xfrm>
            <a:off x="838200" y="531379"/>
            <a:ext cx="10515600" cy="1325563"/>
          </a:xfrm>
        </p:spPr>
        <p:txBody>
          <a:bodyPr/>
          <a:lstStyle/>
          <a:p>
            <a:pPr>
              <a:defRPr/>
            </a:pPr>
            <a:r>
              <a:rPr lang="x-none"/>
              <a:t>  </a:t>
            </a:r>
            <a:r>
              <a:rPr lang="en-US" smtClean="0">
                <a:latin typeface="Times New Roman" pitchFamily="18" charset="0"/>
                <a:cs typeface="Times New Roman" pitchFamily="18" charset="0"/>
              </a:rPr>
              <a:t>Inner ear</a:t>
            </a:r>
            <a:endParaRPr lang="en-US">
              <a:latin typeface="Times New Roman" pitchFamily="18" charset="0"/>
              <a:cs typeface="Times New Roman" pitchFamily="18" charset="0"/>
            </a:endParaRPr>
          </a:p>
        </p:txBody>
      </p:sp>
      <p:sp>
        <p:nvSpPr>
          <p:cNvPr id="19458" name="Content Placeholder 1">
            <a:extLst>
              <a:ext uri="{FF2B5EF4-FFF2-40B4-BE49-F238E27FC236}">
                <a16:creationId xmlns:a16="http://schemas.microsoft.com/office/drawing/2014/main" xmlns="" id="{730A6BB0-7B60-4632-95B5-11EE3BA71216}"/>
              </a:ext>
            </a:extLst>
          </p:cNvPr>
          <p:cNvSpPr>
            <a:spLocks noGrp="1"/>
          </p:cNvSpPr>
          <p:nvPr>
            <p:ph idx="1"/>
          </p:nvPr>
        </p:nvSpPr>
        <p:spPr>
          <a:xfrm>
            <a:off x="838200" y="1856943"/>
            <a:ext cx="10259291" cy="3726440"/>
          </a:xfrm>
        </p:spPr>
        <p:txBody>
          <a:bodyPr>
            <a:normAutofit/>
          </a:bodyPr>
          <a:lstStyle/>
          <a:p>
            <a:pPr>
              <a:defRPr/>
            </a:pPr>
            <a:r>
              <a:rPr lang="en-US" smtClean="0">
                <a:latin typeface="Times New Roman" pitchFamily="18" charset="0"/>
                <a:cs typeface="Times New Roman" pitchFamily="18" charset="0"/>
              </a:rPr>
              <a:t>Inner ear starts to form in </a:t>
            </a:r>
            <a:r>
              <a:rPr lang="en-US" b="1" smtClean="0">
                <a:latin typeface="Times New Roman" pitchFamily="18" charset="0"/>
                <a:cs typeface="Times New Roman" pitchFamily="18" charset="0"/>
              </a:rPr>
              <a:t>3</a:t>
            </a:r>
            <a:r>
              <a:rPr lang="en-US" b="1" baseline="30000" smtClean="0">
                <a:latin typeface="Times New Roman" pitchFamily="18" charset="0"/>
                <a:cs typeface="Times New Roman" pitchFamily="18" charset="0"/>
              </a:rPr>
              <a:t>rd</a:t>
            </a:r>
            <a:r>
              <a:rPr lang="en-US" b="1" smtClean="0">
                <a:latin typeface="Times New Roman" pitchFamily="18" charset="0"/>
                <a:cs typeface="Times New Roman" pitchFamily="18" charset="0"/>
              </a:rPr>
              <a:t> week of </a:t>
            </a:r>
            <a:r>
              <a:rPr lang="en-US" b="1">
                <a:latin typeface="Times New Roman" pitchFamily="18" charset="0"/>
                <a:cs typeface="Times New Roman" pitchFamily="18" charset="0"/>
              </a:rPr>
              <a:t>fetal development </a:t>
            </a:r>
            <a:r>
              <a:rPr lang="en-US" smtClean="0">
                <a:latin typeface="Times New Roman" pitchFamily="18" charset="0"/>
                <a:cs typeface="Times New Roman" pitchFamily="18" charset="0"/>
              </a:rPr>
              <a:t>from the ectodermal thickening of </a:t>
            </a:r>
            <a:r>
              <a:rPr lang="en-US" b="1" smtClean="0">
                <a:latin typeface="Times New Roman" pitchFamily="18" charset="0"/>
                <a:cs typeface="Times New Roman" pitchFamily="18" charset="0"/>
              </a:rPr>
              <a:t>1</a:t>
            </a:r>
            <a:r>
              <a:rPr lang="en-US" b="1" baseline="30000" smtClean="0">
                <a:latin typeface="Times New Roman" pitchFamily="18" charset="0"/>
                <a:cs typeface="Times New Roman" pitchFamily="18" charset="0"/>
              </a:rPr>
              <a:t>st</a:t>
            </a:r>
            <a:r>
              <a:rPr lang="en-US" b="1" smtClean="0">
                <a:latin typeface="Times New Roman" pitchFamily="18" charset="0"/>
                <a:cs typeface="Times New Roman" pitchFamily="18" charset="0"/>
              </a:rPr>
              <a:t> pharyngeal pouch</a:t>
            </a:r>
            <a:r>
              <a:rPr lang="en-US" smtClean="0">
                <a:latin typeface="Times New Roman" pitchFamily="18" charset="0"/>
                <a:cs typeface="Times New Roman" pitchFamily="18" charset="0"/>
              </a:rPr>
              <a:t>, named </a:t>
            </a:r>
            <a:r>
              <a:rPr lang="en-US" err="1" smtClean="0">
                <a:latin typeface="Times New Roman" pitchFamily="18" charset="0"/>
                <a:cs typeface="Times New Roman" pitchFamily="18" charset="0"/>
              </a:rPr>
              <a:t>otic</a:t>
            </a:r>
            <a:r>
              <a:rPr lang="en-US" smtClean="0">
                <a:latin typeface="Times New Roman" pitchFamily="18" charset="0"/>
                <a:cs typeface="Times New Roman" pitchFamily="18" charset="0"/>
              </a:rPr>
              <a:t> placode</a:t>
            </a:r>
            <a:r>
              <a:rPr lang="x-none" smtClean="0">
                <a:latin typeface="Times New Roman" pitchFamily="18" charset="0"/>
                <a:cs typeface="Times New Roman" pitchFamily="18" charset="0"/>
              </a:rPr>
              <a:t>.</a:t>
            </a:r>
            <a:endParaRPr lang="en-US">
              <a:latin typeface="Times New Roman" pitchFamily="18" charset="0"/>
              <a:cs typeface="Times New Roman" pitchFamily="18" charset="0"/>
            </a:endParaRPr>
          </a:p>
          <a:p>
            <a:pPr>
              <a:defRPr/>
            </a:pPr>
            <a:r>
              <a:rPr lang="en-US" smtClean="0">
                <a:latin typeface="Times New Roman" pitchFamily="18" charset="0"/>
                <a:cs typeface="Times New Roman" pitchFamily="18" charset="0"/>
              </a:rPr>
              <a:t>At the end of 4</a:t>
            </a:r>
            <a:r>
              <a:rPr lang="en-US" baseline="30000" smtClean="0">
                <a:latin typeface="Times New Roman" pitchFamily="18" charset="0"/>
                <a:cs typeface="Times New Roman" pitchFamily="18" charset="0"/>
              </a:rPr>
              <a:t>th</a:t>
            </a:r>
            <a:r>
              <a:rPr lang="en-US">
                <a:latin typeface="Times New Roman" pitchFamily="18" charset="0"/>
                <a:cs typeface="Times New Roman" pitchFamily="18" charset="0"/>
              </a:rPr>
              <a:t> week, </a:t>
            </a:r>
            <a:r>
              <a:rPr lang="en-US" err="1" smtClean="0">
                <a:latin typeface="Times New Roman" pitchFamily="18" charset="0"/>
                <a:cs typeface="Times New Roman" pitchFamily="18" charset="0"/>
              </a:rPr>
              <a:t>otic</a:t>
            </a:r>
            <a:r>
              <a:rPr lang="en-US" smtClean="0">
                <a:latin typeface="Times New Roman" pitchFamily="18" charset="0"/>
                <a:cs typeface="Times New Roman" pitchFamily="18" charset="0"/>
              </a:rPr>
              <a:t> placode deepens </a:t>
            </a:r>
            <a:r>
              <a:rPr lang="en-US">
                <a:latin typeface="Times New Roman" pitchFamily="18" charset="0"/>
                <a:cs typeface="Times New Roman" pitchFamily="18" charset="0"/>
              </a:rPr>
              <a:t>and then sinks below the </a:t>
            </a:r>
            <a:r>
              <a:rPr lang="en-US" smtClean="0">
                <a:latin typeface="Times New Roman" pitchFamily="18" charset="0"/>
                <a:cs typeface="Times New Roman" pitchFamily="18" charset="0"/>
              </a:rPr>
              <a:t>surface as </a:t>
            </a:r>
            <a:r>
              <a:rPr lang="en-US">
                <a:latin typeface="Times New Roman" pitchFamily="18" charset="0"/>
                <a:cs typeface="Times New Roman" pitchFamily="18" charset="0"/>
              </a:rPr>
              <a:t>the sides close in to form an </a:t>
            </a:r>
            <a:r>
              <a:rPr lang="en-US" err="1">
                <a:latin typeface="Times New Roman" pitchFamily="18" charset="0"/>
                <a:cs typeface="Times New Roman" pitchFamily="18" charset="0"/>
              </a:rPr>
              <a:t>otic</a:t>
            </a:r>
            <a:r>
              <a:rPr lang="en-US">
                <a:latin typeface="Times New Roman" pitchFamily="18" charset="0"/>
                <a:cs typeface="Times New Roman" pitchFamily="18" charset="0"/>
              </a:rPr>
              <a:t> pit which </a:t>
            </a:r>
            <a:r>
              <a:rPr lang="en-US" smtClean="0">
                <a:latin typeface="Times New Roman" pitchFamily="18" charset="0"/>
                <a:cs typeface="Times New Roman" pitchFamily="18" charset="0"/>
              </a:rPr>
              <a:t>eventually loses </a:t>
            </a:r>
            <a:r>
              <a:rPr lang="en-US">
                <a:latin typeface="Times New Roman" pitchFamily="18" charset="0"/>
                <a:cs typeface="Times New Roman" pitchFamily="18" charset="0"/>
              </a:rPr>
              <a:t>connection with the surface and forms the </a:t>
            </a:r>
            <a:r>
              <a:rPr lang="en-US" b="1" err="1" smtClean="0">
                <a:latin typeface="Times New Roman" pitchFamily="18" charset="0"/>
                <a:cs typeface="Times New Roman" pitchFamily="18" charset="0"/>
              </a:rPr>
              <a:t>otocyst</a:t>
            </a:r>
            <a:r>
              <a:rPr lang="x-none" b="1" smtClean="0">
                <a:latin typeface="Times New Roman" pitchFamily="18" charset="0"/>
                <a:cs typeface="Times New Roman" pitchFamily="18" charset="0"/>
              </a:rPr>
              <a:t>.</a:t>
            </a:r>
            <a:endParaRPr lang="en-US" b="1">
              <a:latin typeface="Times New Roman" pitchFamily="18" charset="0"/>
              <a:cs typeface="Times New Roman" pitchFamily="18" charset="0"/>
            </a:endParaRPr>
          </a:p>
          <a:p>
            <a:pPr eaLnBrk="1" hangingPunct="1">
              <a:defRPr/>
            </a:pPr>
            <a:r>
              <a:rPr lang="en-US" err="1" smtClean="0">
                <a:latin typeface="Times New Roman" pitchFamily="18" charset="0"/>
                <a:cs typeface="Times New Roman" pitchFamily="18" charset="0"/>
              </a:rPr>
              <a:t>Otocyst</a:t>
            </a:r>
            <a:r>
              <a:rPr lang="en-US" smtClean="0">
                <a:latin typeface="Times New Roman" pitchFamily="18" charset="0"/>
                <a:cs typeface="Times New Roman" pitchFamily="18" charset="0"/>
              </a:rPr>
              <a:t> in </a:t>
            </a:r>
            <a:r>
              <a:rPr lang="en-US" b="1" smtClean="0">
                <a:latin typeface="Times New Roman" pitchFamily="18" charset="0"/>
                <a:cs typeface="Times New Roman" pitchFamily="18" charset="0"/>
              </a:rPr>
              <a:t>5</a:t>
            </a:r>
            <a:r>
              <a:rPr lang="en-US" b="1" baseline="30000" smtClean="0">
                <a:latin typeface="Times New Roman" pitchFamily="18" charset="0"/>
                <a:cs typeface="Times New Roman" pitchFamily="18" charset="0"/>
              </a:rPr>
              <a:t>th</a:t>
            </a:r>
            <a:r>
              <a:rPr lang="en-US" b="1" smtClean="0">
                <a:latin typeface="Times New Roman" pitchFamily="18" charset="0"/>
                <a:cs typeface="Times New Roman" pitchFamily="18" charset="0"/>
              </a:rPr>
              <a:t> week </a:t>
            </a:r>
            <a:r>
              <a:rPr lang="en-US" smtClean="0">
                <a:latin typeface="Times New Roman" pitchFamily="18" charset="0"/>
                <a:cs typeface="Times New Roman" pitchFamily="18" charset="0"/>
              </a:rPr>
              <a:t>divides into to parts: upper (utricle-vestibular) and lower (saccule-cochlear).</a:t>
            </a:r>
            <a:endParaRPr lang="sr-Cyrl-RS">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1"/>
          <p:cNvSpPr>
            <a:spLocks noGrp="1"/>
          </p:cNvSpPr>
          <p:nvPr>
            <p:ph idx="1"/>
          </p:nvPr>
        </p:nvSpPr>
        <p:spPr>
          <a:xfrm>
            <a:off x="838200" y="653772"/>
            <a:ext cx="10515600" cy="5400800"/>
          </a:xfrm>
        </p:spPr>
        <p:txBody>
          <a:bodyPr>
            <a:normAutofit lnSpcReduction="10000"/>
          </a:bodyPr>
          <a:lstStyle/>
          <a:p>
            <a:pPr>
              <a:lnSpc>
                <a:spcPct val="110000"/>
              </a:lnSpc>
            </a:pPr>
            <a:r>
              <a:rPr lang="en-US" b="1" dirty="0" smtClean="0">
                <a:solidFill>
                  <a:srgbClr val="002060"/>
                </a:solidFill>
                <a:latin typeface="Times New Roman" pitchFamily="18" charset="0"/>
                <a:cs typeface="Times New Roman" pitchFamily="18" charset="0"/>
              </a:rPr>
              <a:t>Clinical presentation</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disease begins with intense pain in the area of ​​the ear (affection of the sensitive branches of the </a:t>
            </a:r>
            <a:r>
              <a:rPr lang="en-US" dirty="0" err="1">
                <a:latin typeface="Times New Roman" pitchFamily="18" charset="0"/>
                <a:cs typeface="Times New Roman" pitchFamily="18" charset="0"/>
              </a:rPr>
              <a:t>trigeminus</a:t>
            </a:r>
            <a:r>
              <a:rPr lang="en-US" dirty="0">
                <a:latin typeface="Times New Roman" pitchFamily="18" charset="0"/>
                <a:cs typeface="Times New Roman" pitchFamily="18" charset="0"/>
              </a:rPr>
              <a:t>), high temperature, shivering. Headache, dizziness, tinnitus, peripheral facial paralysis, </a:t>
            </a:r>
            <a:r>
              <a:rPr lang="en-US" dirty="0" err="1">
                <a:latin typeface="Times New Roman" pitchFamily="18" charset="0"/>
                <a:cs typeface="Times New Roman" pitchFamily="18" charset="0"/>
              </a:rPr>
              <a:t>sensorineural</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hearing loss </a:t>
            </a:r>
            <a:r>
              <a:rPr lang="en-US" dirty="0">
                <a:latin typeface="Times New Roman" pitchFamily="18" charset="0"/>
                <a:cs typeface="Times New Roman" pitchFamily="18" charset="0"/>
              </a:rPr>
              <a:t>often occur. After that, erythema appears with vesicles filled with </a:t>
            </a:r>
            <a:r>
              <a:rPr lang="en-US" dirty="0" err="1">
                <a:latin typeface="Times New Roman" pitchFamily="18" charset="0"/>
                <a:cs typeface="Times New Roman" pitchFamily="18" charset="0"/>
              </a:rPr>
              <a:t>serohemorrhagic</a:t>
            </a:r>
            <a:r>
              <a:rPr lang="en-US" dirty="0">
                <a:latin typeface="Times New Roman" pitchFamily="18" charset="0"/>
                <a:cs typeface="Times New Roman" pitchFamily="18" charset="0"/>
              </a:rPr>
              <a:t> contents. </a:t>
            </a:r>
            <a:r>
              <a:rPr lang="en-US" dirty="0" smtClean="0">
                <a:latin typeface="Times New Roman" pitchFamily="18" charset="0"/>
                <a:cs typeface="Times New Roman" pitchFamily="18" charset="0"/>
              </a:rPr>
              <a:t>After vesicles rupture, crusts </a:t>
            </a:r>
            <a:r>
              <a:rPr lang="en-US" dirty="0">
                <a:latin typeface="Times New Roman" pitchFamily="18" charset="0"/>
                <a:cs typeface="Times New Roman" pitchFamily="18" charset="0"/>
              </a:rPr>
              <a:t>are </a:t>
            </a:r>
            <a:r>
              <a:rPr lang="en-US" dirty="0" smtClean="0">
                <a:latin typeface="Times New Roman" pitchFamily="18" charset="0"/>
                <a:cs typeface="Times New Roman" pitchFamily="18" charset="0"/>
              </a:rPr>
              <a:t>formed</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a:lnSpc>
                <a:spcPct val="110000"/>
              </a:lnSpc>
            </a:pPr>
            <a:r>
              <a:rPr lang="en-US" dirty="0" smtClean="0">
                <a:latin typeface="Times New Roman" pitchFamily="18" charset="0"/>
                <a:cs typeface="Times New Roman" pitchFamily="18" charset="0"/>
              </a:rPr>
              <a:t>Peripheral </a:t>
            </a:r>
            <a:r>
              <a:rPr lang="en-US" dirty="0">
                <a:latin typeface="Times New Roman" pitchFamily="18" charset="0"/>
                <a:cs typeface="Times New Roman" pitchFamily="18" charset="0"/>
              </a:rPr>
              <a:t>facial paralysis, </a:t>
            </a:r>
            <a:r>
              <a:rPr lang="en-US" dirty="0" err="1">
                <a:latin typeface="Times New Roman" pitchFamily="18" charset="0"/>
                <a:cs typeface="Times New Roman" pitchFamily="18" charset="0"/>
              </a:rPr>
              <a:t>sensorineural</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hearing loss </a:t>
            </a:r>
            <a:r>
              <a:rPr lang="en-US" dirty="0">
                <a:latin typeface="Times New Roman" pitchFamily="18" charset="0"/>
                <a:cs typeface="Times New Roman" pitchFamily="18" charset="0"/>
              </a:rPr>
              <a:t>and </a:t>
            </a:r>
            <a:r>
              <a:rPr lang="en-US" dirty="0" smtClean="0">
                <a:latin typeface="Times New Roman" pitchFamily="18" charset="0"/>
                <a:cs typeface="Times New Roman" pitchFamily="18" charset="0"/>
              </a:rPr>
              <a:t>vertigo - Ramsay </a:t>
            </a:r>
            <a:r>
              <a:rPr lang="en-US" dirty="0">
                <a:latin typeface="Times New Roman" pitchFamily="18" charset="0"/>
                <a:cs typeface="Times New Roman" pitchFamily="18" charset="0"/>
              </a:rPr>
              <a:t>Hunt </a:t>
            </a:r>
            <a:r>
              <a:rPr lang="en-US" dirty="0" smtClean="0">
                <a:latin typeface="Times New Roman" pitchFamily="18" charset="0"/>
                <a:cs typeface="Times New Roman" pitchFamily="18" charset="0"/>
              </a:rPr>
              <a:t>syndrome</a:t>
            </a:r>
          </a:p>
          <a:p>
            <a:pPr>
              <a:lnSpc>
                <a:spcPct val="110000"/>
              </a:lnSpc>
            </a:pPr>
            <a:r>
              <a:rPr lang="en-US" dirty="0" smtClean="0">
                <a:latin typeface="Times New Roman" pitchFamily="18" charset="0"/>
                <a:cs typeface="Times New Roman" pitchFamily="18" charset="0"/>
              </a:rPr>
              <a:t>Hearing loss that occurs in </a:t>
            </a:r>
            <a:r>
              <a:rPr lang="en-US" dirty="0">
                <a:latin typeface="Times New Roman" pitchFamily="18" charset="0"/>
                <a:cs typeface="Times New Roman" pitchFamily="18" charset="0"/>
              </a:rPr>
              <a:t>about 40</a:t>
            </a:r>
            <a:r>
              <a:rPr lang="en-US" dirty="0" smtClean="0">
                <a:latin typeface="Times New Roman" pitchFamily="18" charset="0"/>
                <a:cs typeface="Times New Roman" pitchFamily="18" charset="0"/>
              </a:rPr>
              <a:t>% of the cases is permanent</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a:lnSpc>
                <a:spcPct val="110000"/>
              </a:lnSpc>
            </a:pPr>
            <a:r>
              <a:rPr lang="en-US" dirty="0">
                <a:latin typeface="Times New Roman" pitchFamily="18" charset="0"/>
                <a:cs typeface="Times New Roman" pitchFamily="18" charset="0"/>
              </a:rPr>
              <a:t>Peripheral facial </a:t>
            </a:r>
            <a:r>
              <a:rPr lang="en-US" dirty="0" smtClean="0">
                <a:latin typeface="Times New Roman" pitchFamily="18" charset="0"/>
                <a:cs typeface="Times New Roman" pitchFamily="18" charset="0"/>
              </a:rPr>
              <a:t>paralysis, occurring </a:t>
            </a:r>
            <a:r>
              <a:rPr lang="en-US" dirty="0">
                <a:latin typeface="Times New Roman" pitchFamily="18" charset="0"/>
                <a:cs typeface="Times New Roman" pitchFamily="18" charset="0"/>
              </a:rPr>
              <a:t>in about 60-90%</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has a poor </a:t>
            </a:r>
            <a:r>
              <a:rPr lang="en-US" dirty="0" smtClean="0">
                <a:latin typeface="Times New Roman" pitchFamily="18" charset="0"/>
                <a:cs typeface="Times New Roman" pitchFamily="18" charset="0"/>
              </a:rPr>
              <a:t>prognosis.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044024326"/>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www.uv.es/derma/CLindex/CLcontacto/fot/1.jpg">
            <a:extLst>
              <a:ext uri="{FF2B5EF4-FFF2-40B4-BE49-F238E27FC236}">
                <a16:creationId xmlns="" xmlns:a16="http://schemas.microsoft.com/office/drawing/2014/main" id="{0298FC08-E094-4E2A-8985-65925A329174}"/>
              </a:ext>
            </a:extLst>
          </p:cNvPr>
          <p:cNvPicPr>
            <a:picLocks noChangeAspect="1" noChangeArrowheads="1"/>
          </p:cNvPicPr>
          <p:nvPr/>
        </p:nvPicPr>
        <p:blipFill>
          <a:blip r:embed="rId2"/>
          <a:srcRect/>
          <a:stretch>
            <a:fillRect/>
          </a:stretch>
        </p:blipFill>
        <p:spPr bwMode="auto">
          <a:xfrm>
            <a:off x="840419" y="1286275"/>
            <a:ext cx="5015369" cy="3552055"/>
          </a:xfrm>
          <a:prstGeom prst="rect">
            <a:avLst/>
          </a:prstGeom>
          <a:noFill/>
          <a:ln w="9525">
            <a:noFill/>
            <a:miter lim="800000"/>
            <a:headEnd/>
            <a:tailEnd/>
          </a:ln>
        </p:spPr>
      </p:pic>
      <p:pic>
        <p:nvPicPr>
          <p:cNvPr id="3074" name="Picture 2" descr="Резултат слика за Herpes zoster oticus">
            <a:extLst>
              <a:ext uri="{FF2B5EF4-FFF2-40B4-BE49-F238E27FC236}">
                <a16:creationId xmlns="" xmlns:a16="http://schemas.microsoft.com/office/drawing/2014/main" id="{65679864-66D0-47C3-BE5C-B6B6A650F1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6088" y="1286275"/>
            <a:ext cx="5715000" cy="3609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061512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p:cNvSpPr>
            <a:spLocks noGrp="1"/>
          </p:cNvSpPr>
          <p:nvPr>
            <p:ph idx="1"/>
          </p:nvPr>
        </p:nvSpPr>
        <p:spPr>
          <a:xfrm>
            <a:off x="891466" y="695467"/>
            <a:ext cx="9903781" cy="5467066"/>
          </a:xfrm>
        </p:spPr>
        <p:txBody>
          <a:bodyPr>
            <a:normAutofit/>
          </a:bodyPr>
          <a:lstStyle/>
          <a:p>
            <a:pPr eaLnBrk="1" hangingPunct="1">
              <a:lnSpc>
                <a:spcPct val="110000"/>
              </a:lnSpc>
            </a:pPr>
            <a:r>
              <a:rPr lang="en-US" b="1" dirty="0" smtClean="0">
                <a:solidFill>
                  <a:srgbClr val="002060"/>
                </a:solidFill>
                <a:latin typeface="Times New Roman" pitchFamily="18" charset="0"/>
                <a:cs typeface="Times New Roman" pitchFamily="18" charset="0"/>
              </a:rPr>
              <a:t>Diagnosis</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anamnesis, clinical examination, </a:t>
            </a:r>
            <a:r>
              <a:rPr lang="en-US" dirty="0" err="1" smtClean="0">
                <a:latin typeface="Times New Roman" pitchFamily="18" charset="0"/>
                <a:cs typeface="Times New Roman" pitchFamily="18" charset="0"/>
              </a:rPr>
              <a:t>audiological</a:t>
            </a:r>
            <a:r>
              <a:rPr lang="en-US" dirty="0" smtClean="0">
                <a:latin typeface="Times New Roman" pitchFamily="18" charset="0"/>
                <a:cs typeface="Times New Roman" pitchFamily="18" charset="0"/>
              </a:rPr>
              <a:t> testing</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eaLnBrk="1" hangingPunct="1">
              <a:lnSpc>
                <a:spcPct val="110000"/>
              </a:lnSpc>
            </a:pPr>
            <a:r>
              <a:rPr lang="en-US" b="1" dirty="0" smtClean="0">
                <a:solidFill>
                  <a:srgbClr val="002060"/>
                </a:solidFill>
                <a:latin typeface="Times New Roman" pitchFamily="18" charset="0"/>
                <a:cs typeface="Times New Roman" pitchFamily="18" charset="0"/>
              </a:rPr>
              <a:t>Differential diagnosis</a:t>
            </a:r>
            <a:r>
              <a:rPr lang="sr-Cyrl-RS"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perichondritis</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erisipelas</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otitis externa</a:t>
            </a:r>
            <a:r>
              <a:rPr lang="sr-Cyrl-RS" dirty="0">
                <a:latin typeface="Times New Roman" pitchFamily="18" charset="0"/>
                <a:cs typeface="Times New Roman" pitchFamily="18" charset="0"/>
              </a:rPr>
              <a:t>.</a:t>
            </a:r>
          </a:p>
          <a:p>
            <a:pPr>
              <a:lnSpc>
                <a:spcPct val="110000"/>
              </a:lnSpc>
            </a:pPr>
            <a:r>
              <a:rPr lang="en-US" b="1" dirty="0" smtClean="0">
                <a:solidFill>
                  <a:srgbClr val="002060"/>
                </a:solidFill>
                <a:latin typeface="Times New Roman" pitchFamily="18" charset="0"/>
                <a:cs typeface="Times New Roman" pitchFamily="18" charset="0"/>
              </a:rPr>
              <a:t>Therapy</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local therapy - </a:t>
            </a:r>
            <a:r>
              <a:rPr lang="en-US" dirty="0">
                <a:latin typeface="Times New Roman" pitchFamily="18" charset="0"/>
                <a:cs typeface="Times New Roman" pitchFamily="18" charset="0"/>
              </a:rPr>
              <a:t>in order to dry the ruptured vesicles, indifferent powder is applied, local and systemic application of antiviral drugs, </a:t>
            </a:r>
            <a:r>
              <a:rPr lang="en-US" dirty="0" err="1">
                <a:latin typeface="Times New Roman" pitchFamily="18" charset="0"/>
                <a:cs typeface="Times New Roman" pitchFamily="18" charset="0"/>
              </a:rPr>
              <a:t>antineuralgic</a:t>
            </a:r>
            <a:r>
              <a:rPr lang="en-US" dirty="0">
                <a:latin typeface="Times New Roman" pitchFamily="18" charset="0"/>
                <a:cs typeface="Times New Roman" pitchFamily="18" charset="0"/>
              </a:rPr>
              <a:t> drugs, vitamins of the B group, and in case of bacterial infection, antibiotics. Facial paralysis most often does not respond to conservative therapy, so surgery </a:t>
            </a:r>
            <a:r>
              <a:rPr lang="en-US" dirty="0" smtClean="0">
                <a:latin typeface="Times New Roman" pitchFamily="18" charset="0"/>
                <a:cs typeface="Times New Roman" pitchFamily="18" charset="0"/>
              </a:rPr>
              <a:t>might be indicated - decompression of facial nerve is </a:t>
            </a:r>
            <a:r>
              <a:rPr lang="en-US" dirty="0">
                <a:latin typeface="Times New Roman" pitchFamily="18" charset="0"/>
                <a:cs typeface="Times New Roman" pitchFamily="18" charset="0"/>
              </a:rPr>
              <a:t>performed, but even so, </a:t>
            </a:r>
            <a:r>
              <a:rPr lang="en-US" dirty="0" err="1">
                <a:latin typeface="Times New Roman" pitchFamily="18" charset="0"/>
                <a:cs typeface="Times New Roman" pitchFamily="18" charset="0"/>
              </a:rPr>
              <a:t>sequelae</a:t>
            </a:r>
            <a:r>
              <a:rPr lang="en-US" dirty="0">
                <a:latin typeface="Times New Roman" pitchFamily="18" charset="0"/>
                <a:cs typeface="Times New Roman" pitchFamily="18" charset="0"/>
              </a:rPr>
              <a:t> remain in a large percentage</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eaLnBrk="1" hangingPunct="1"/>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645975835"/>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p:cNvSpPr>
            <a:spLocks noGrp="1"/>
          </p:cNvSpPr>
          <p:nvPr>
            <p:ph idx="1"/>
          </p:nvPr>
        </p:nvSpPr>
        <p:spPr>
          <a:xfrm>
            <a:off x="838200" y="1825625"/>
            <a:ext cx="10170111" cy="4351338"/>
          </a:xfrm>
        </p:spPr>
        <p:txBody>
          <a:bodyPr/>
          <a:lstStyle/>
          <a:p>
            <a:pPr>
              <a:lnSpc>
                <a:spcPct val="100000"/>
              </a:lnSpc>
              <a:buNone/>
            </a:pPr>
            <a:r>
              <a:rPr lang="en-US" dirty="0">
                <a:latin typeface="Times New Roman" pitchFamily="18" charset="0"/>
                <a:cs typeface="Times New Roman" pitchFamily="18" charset="0"/>
              </a:rPr>
              <a:t>Otitis </a:t>
            </a:r>
            <a:r>
              <a:rPr lang="en-US" dirty="0" err="1">
                <a:latin typeface="Times New Roman" pitchFamily="18" charset="0"/>
                <a:cs typeface="Times New Roman" pitchFamily="18" charset="0"/>
              </a:rPr>
              <a:t>externa</a:t>
            </a:r>
            <a:r>
              <a:rPr lang="en-US" dirty="0">
                <a:latin typeface="Times New Roman" pitchFamily="18" charset="0"/>
                <a:cs typeface="Times New Roman" pitchFamily="18" charset="0"/>
              </a:rPr>
              <a:t> is a condition that causes </a:t>
            </a:r>
            <a:r>
              <a:rPr lang="en-US" dirty="0" smtClean="0">
                <a:latin typeface="Times New Roman" pitchFamily="18" charset="0"/>
                <a:cs typeface="Times New Roman" pitchFamily="18" charset="0"/>
              </a:rPr>
              <a:t>inflammation of </a:t>
            </a:r>
            <a:r>
              <a:rPr lang="en-US" dirty="0">
                <a:latin typeface="Times New Roman" pitchFamily="18" charset="0"/>
                <a:cs typeface="Times New Roman" pitchFamily="18" charset="0"/>
              </a:rPr>
              <a:t>the external ear </a:t>
            </a:r>
            <a:r>
              <a:rPr lang="en-US" dirty="0" smtClean="0">
                <a:latin typeface="Times New Roman" pitchFamily="18" charset="0"/>
                <a:cs typeface="Times New Roman" pitchFamily="18" charset="0"/>
              </a:rPr>
              <a:t>canal.</a:t>
            </a:r>
          </a:p>
          <a:p>
            <a:pPr>
              <a:lnSpc>
                <a:spcPct val="100000"/>
              </a:lnSpc>
              <a:buNone/>
            </a:pPr>
            <a:r>
              <a:rPr lang="en-US" b="1" dirty="0" smtClean="0">
                <a:latin typeface="Times New Roman" pitchFamily="18" charset="0"/>
                <a:cs typeface="Times New Roman" pitchFamily="18" charset="0"/>
              </a:rPr>
              <a:t>Acute</a:t>
            </a:r>
            <a:r>
              <a:rPr lang="en-US" dirty="0" smtClean="0">
                <a:latin typeface="Times New Roman" pitchFamily="18" charset="0"/>
                <a:cs typeface="Times New Roman" pitchFamily="18" charset="0"/>
              </a:rPr>
              <a:t> </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Lasts up to 7 days (viral, bacterial)</a:t>
            </a:r>
            <a:r>
              <a:rPr lang="sr-Cyrl-RS" dirty="0">
                <a:latin typeface="Times New Roman" pitchFamily="18" charset="0"/>
                <a:cs typeface="Times New Roman" pitchFamily="18" charset="0"/>
              </a:rPr>
              <a:t>.</a:t>
            </a:r>
            <a:endParaRPr lang="en-US" dirty="0">
              <a:latin typeface="Times New Roman" pitchFamily="18" charset="0"/>
              <a:cs typeface="Times New Roman" pitchFamily="18" charset="0"/>
            </a:endParaRPr>
          </a:p>
          <a:p>
            <a:pPr>
              <a:lnSpc>
                <a:spcPct val="100000"/>
              </a:lnSpc>
              <a:buNone/>
            </a:pPr>
            <a:r>
              <a:rPr lang="en-US" b="1" dirty="0" smtClean="0">
                <a:latin typeface="Times New Roman" pitchFamily="18" charset="0"/>
                <a:cs typeface="Times New Roman" pitchFamily="18" charset="0"/>
              </a:rPr>
              <a:t>Chronic</a:t>
            </a:r>
            <a:r>
              <a:rPr lang="en-US" dirty="0" smtClean="0">
                <a:latin typeface="Times New Roman" pitchFamily="18" charset="0"/>
                <a:cs typeface="Times New Roman" pitchFamily="18" charset="0"/>
              </a:rPr>
              <a:t> </a:t>
            </a:r>
            <a:r>
              <a:rPr lang="sr-Cyrl-RS" dirty="0">
                <a:latin typeface="Times New Roman" pitchFamily="18" charset="0"/>
                <a:cs typeface="Times New Roman" pitchFamily="18" charset="0"/>
              </a:rPr>
              <a:t>-</a:t>
            </a:r>
            <a:r>
              <a:rPr lang="en-US" dirty="0">
                <a:latin typeface="Times New Roman" pitchFamily="18" charset="0"/>
                <a:cs typeface="Times New Roman" pitchFamily="18" charset="0"/>
              </a:rPr>
              <a:t> long-term or recurrent episodes of acute inflammation up to 4 times a year, usually of </a:t>
            </a:r>
            <a:r>
              <a:rPr lang="en-US" dirty="0" smtClean="0">
                <a:latin typeface="Times New Roman" pitchFamily="18" charset="0"/>
                <a:cs typeface="Times New Roman" pitchFamily="18" charset="0"/>
              </a:rPr>
              <a:t>noninfectious origin</a:t>
            </a:r>
            <a:endParaRPr lang="en-US" dirty="0">
              <a:latin typeface="Times New Roman" pitchFamily="18" charset="0"/>
              <a:cs typeface="Times New Roman" pitchFamily="18" charset="0"/>
            </a:endParaRPr>
          </a:p>
          <a:p>
            <a:pPr>
              <a:lnSpc>
                <a:spcPct val="100000"/>
              </a:lnSpc>
              <a:buNone/>
            </a:pPr>
            <a:r>
              <a:rPr lang="en-US" dirty="0">
                <a:latin typeface="Times New Roman" pitchFamily="18" charset="0"/>
                <a:cs typeface="Times New Roman" pitchFamily="18" charset="0"/>
              </a:rPr>
              <a:t> (irritations, contact dermatitis, eczema, allergies, psoriasis, etc.)</a:t>
            </a:r>
            <a:r>
              <a:rPr lang="sr-Latn-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eaLnBrk="1" hangingPunct="1">
              <a:buFont typeface="Wingdings 3" pitchFamily="18" charset="2"/>
              <a:buNone/>
            </a:pPr>
            <a:endParaRPr lang="en-US" dirty="0">
              <a:latin typeface="Times New Roman" pitchFamily="18" charset="0"/>
              <a:cs typeface="Times New Roman" pitchFamily="18" charset="0"/>
            </a:endParaRPr>
          </a:p>
          <a:p>
            <a:pPr eaLnBrk="1" hangingPunct="1">
              <a:buFont typeface="Wingdings 3" pitchFamily="18" charset="2"/>
              <a:buNone/>
            </a:pP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pPr>
              <a:defRPr/>
            </a:pPr>
            <a:r>
              <a:rPr lang="x-none" sz="4800">
                <a:latin typeface="Times New Roman" pitchFamily="18" charset="0"/>
                <a:cs typeface="Times New Roman" pitchFamily="18" charset="0"/>
              </a:rPr>
              <a:t>Otitis </a:t>
            </a:r>
            <a:r>
              <a:rPr lang="x-none" sz="4800" smtClean="0">
                <a:latin typeface="Times New Roman" pitchFamily="18" charset="0"/>
                <a:cs typeface="Times New Roman" pitchFamily="18" charset="0"/>
              </a:rPr>
              <a:t>externa</a:t>
            </a:r>
            <a:r>
              <a:rPr lang="en-US" sz="4800" dirty="0" smtClean="0">
                <a:latin typeface="Times New Roman" pitchFamily="18" charset="0"/>
                <a:cs typeface="Times New Roman" pitchFamily="18" charset="0"/>
              </a:rPr>
              <a:t> (</a:t>
            </a:r>
            <a:r>
              <a:rPr lang="en-US" sz="4800" dirty="0" err="1" smtClean="0">
                <a:latin typeface="Times New Roman" pitchFamily="18" charset="0"/>
                <a:cs typeface="Times New Roman" pitchFamily="18" charset="0"/>
              </a:rPr>
              <a:t>OE</a:t>
            </a:r>
            <a:r>
              <a:rPr lang="en-US" sz="4800" dirty="0" smtClean="0">
                <a:latin typeface="Times New Roman" pitchFamily="18" charset="0"/>
                <a:cs typeface="Times New Roman" pitchFamily="18" charset="0"/>
              </a:rPr>
              <a:t>)</a:t>
            </a:r>
            <a:endParaRPr lang="en-US" sz="4800" dirty="0">
              <a:latin typeface="Times New Roman" pitchFamily="18" charset="0"/>
              <a:cs typeface="Times New Roman" pitchFamily="18" charset="0"/>
            </a:endParaRPr>
          </a:p>
        </p:txBody>
      </p:sp>
    </p:spTree>
    <p:extLst>
      <p:ext uri="{BB962C8B-B14F-4D97-AF65-F5344CB8AC3E}">
        <p14:creationId xmlns:p14="http://schemas.microsoft.com/office/powerpoint/2010/main" val="3275916428"/>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1"/>
          <p:cNvSpPr>
            <a:spLocks noGrp="1"/>
          </p:cNvSpPr>
          <p:nvPr>
            <p:ph idx="1"/>
          </p:nvPr>
        </p:nvSpPr>
        <p:spPr/>
        <p:txBody>
          <a:bodyPr/>
          <a:lstStyle/>
          <a:p>
            <a:r>
              <a:rPr lang="en-US" dirty="0">
                <a:latin typeface="Times New Roman" pitchFamily="18" charset="0"/>
                <a:cs typeface="Times New Roman" pitchFamily="18" charset="0"/>
              </a:rPr>
              <a:t>All pathological processes that lead to the interruption of the continuity of the epithelium of the skin of the external auditory canal, which allows the invasion of bacteria.</a:t>
            </a:r>
          </a:p>
          <a:p>
            <a:r>
              <a:rPr lang="en-US" dirty="0">
                <a:latin typeface="Times New Roman" pitchFamily="18" charset="0"/>
                <a:cs typeface="Times New Roman" pitchFamily="18" charset="0"/>
              </a:rPr>
              <a:t>Increased humidity, long-term exposure to water, seborrhea, eczema, wearing a hearing aid, </a:t>
            </a:r>
            <a:r>
              <a:rPr lang="en-US" dirty="0" err="1" smtClean="0">
                <a:latin typeface="Times New Roman" pitchFamily="18" charset="0"/>
                <a:cs typeface="Times New Roman" pitchFamily="18" charset="0"/>
              </a:rPr>
              <a:t>egzostosis</a:t>
            </a:r>
            <a:r>
              <a:rPr lang="en-US" dirty="0">
                <a:latin typeface="Times New Roman" pitchFamily="18" charset="0"/>
                <a:cs typeface="Times New Roman" pitchFamily="18" charset="0"/>
              </a:rPr>
              <a:t>, presence of a foreign body, cleaning the </a:t>
            </a:r>
            <a:r>
              <a:rPr lang="en-US" dirty="0" smtClean="0">
                <a:latin typeface="Times New Roman" pitchFamily="18" charset="0"/>
                <a:cs typeface="Times New Roman" pitchFamily="18" charset="0"/>
              </a:rPr>
              <a:t>ear canal </a:t>
            </a:r>
            <a:r>
              <a:rPr lang="en-US" dirty="0">
                <a:latin typeface="Times New Roman" pitchFamily="18" charset="0"/>
                <a:cs typeface="Times New Roman" pitchFamily="18" charset="0"/>
              </a:rPr>
              <a:t>with ear sticks</a:t>
            </a:r>
            <a:r>
              <a:rPr lang="en-US" dirty="0" smtClean="0">
                <a:latin typeface="Times New Roman" pitchFamily="18" charset="0"/>
                <a:cs typeface="Times New Roman" pitchFamily="18" charset="0"/>
              </a:rPr>
              <a:t>).</a:t>
            </a:r>
          </a:p>
          <a:p>
            <a:r>
              <a:rPr lang="en-US" dirty="0">
                <a:latin typeface="Times New Roman" pitchFamily="18" charset="0"/>
                <a:cs typeface="Times New Roman" pitchFamily="18" charset="0"/>
              </a:rPr>
              <a:t>Diabetes, various immunodeficiency </a:t>
            </a:r>
            <a:r>
              <a:rPr lang="en-US" dirty="0" smtClean="0">
                <a:latin typeface="Times New Roman" pitchFamily="18" charset="0"/>
                <a:cs typeface="Times New Roman" pitchFamily="18" charset="0"/>
              </a:rPr>
              <a:t>conditions.</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pPr>
              <a:defRPr/>
            </a:pPr>
            <a:r>
              <a:rPr lang="en-US" sz="3600" dirty="0">
                <a:latin typeface="Times New Roman" pitchFamily="18" charset="0"/>
                <a:cs typeface="Times New Roman" pitchFamily="18" charset="0"/>
              </a:rPr>
              <a:t>Predisposing factors</a:t>
            </a:r>
          </a:p>
        </p:txBody>
      </p:sp>
    </p:spTree>
    <p:extLst>
      <p:ext uri="{BB962C8B-B14F-4D97-AF65-F5344CB8AC3E}">
        <p14:creationId xmlns:p14="http://schemas.microsoft.com/office/powerpoint/2010/main" val="2601130172"/>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1"/>
          <p:cNvSpPr>
            <a:spLocks noGrp="1"/>
          </p:cNvSpPr>
          <p:nvPr>
            <p:ph idx="1"/>
          </p:nvPr>
        </p:nvSpPr>
        <p:spPr>
          <a:xfrm>
            <a:off x="838200" y="1825624"/>
            <a:ext cx="10515600" cy="4415377"/>
          </a:xfrm>
        </p:spPr>
        <p:txBody>
          <a:bodyPr/>
          <a:lstStyle/>
          <a:p>
            <a:r>
              <a:rPr lang="en-US" dirty="0">
                <a:latin typeface="Times New Roman" pitchFamily="18" charset="0"/>
                <a:cs typeface="Times New Roman" pitchFamily="18" charset="0"/>
              </a:rPr>
              <a:t>Acute diffuse bacterial inflammation of the skin of the bony part of the external auditory canal</a:t>
            </a:r>
            <a:r>
              <a:rPr lang="sr-Latn-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b="1" dirty="0" smtClean="0">
                <a:solidFill>
                  <a:srgbClr val="002060"/>
                </a:solidFill>
                <a:latin typeface="Times New Roman" pitchFamily="18" charset="0"/>
                <a:cs typeface="Times New Roman" pitchFamily="18" charset="0"/>
              </a:rPr>
              <a:t>Etiology</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gram-positive or gram-negative bacteria</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eaLnBrk="1" hangingPunct="1"/>
            <a:r>
              <a:rPr lang="en-US" b="1" dirty="0" smtClean="0">
                <a:solidFill>
                  <a:srgbClr val="002060"/>
                </a:solidFill>
                <a:latin typeface="Times New Roman" pitchFamily="18" charset="0"/>
                <a:cs typeface="Times New Roman" pitchFamily="18" charset="0"/>
              </a:rPr>
              <a:t>Clinical presentation</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otalgia</a:t>
            </a:r>
            <a:r>
              <a:rPr lang="en-US" dirty="0" smtClean="0">
                <a:latin typeface="Times New Roman" pitchFamily="18" charset="0"/>
                <a:cs typeface="Times New Roman" pitchFamily="18" charset="0"/>
              </a:rPr>
              <a:t>, hearing loss, </a:t>
            </a:r>
            <a:r>
              <a:rPr lang="en-US" dirty="0" err="1" smtClean="0">
                <a:latin typeface="Times New Roman" pitchFamily="18" charset="0"/>
                <a:cs typeface="Times New Roman" pitchFamily="18" charset="0"/>
              </a:rPr>
              <a:t>otorrhea</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b="1" dirty="0" smtClean="0">
                <a:solidFill>
                  <a:srgbClr val="002060"/>
                </a:solidFill>
                <a:latin typeface="Times New Roman" pitchFamily="18" charset="0"/>
                <a:cs typeface="Times New Roman" pitchFamily="18" charset="0"/>
              </a:rPr>
              <a:t>Diagnosis</a:t>
            </a:r>
            <a:r>
              <a:rPr lang="en-US" dirty="0" smtClean="0">
                <a:latin typeface="Times New Roman" pitchFamily="18" charset="0"/>
                <a:cs typeface="Times New Roman" pitchFamily="18" charset="0"/>
              </a:rPr>
              <a:t>:</a:t>
            </a:r>
            <a:r>
              <a:rPr lang="en-U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anamnesis, </a:t>
            </a:r>
            <a:r>
              <a:rPr lang="en-US" dirty="0" err="1" smtClean="0">
                <a:latin typeface="Times New Roman" pitchFamily="18" charset="0"/>
                <a:cs typeface="Times New Roman" pitchFamily="18" charset="0"/>
              </a:rPr>
              <a:t>otoscopy</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microbiological testing</a:t>
            </a:r>
            <a:endParaRPr lang="sr-Cyrl-RS" dirty="0" smtClean="0">
              <a:latin typeface="Times New Roman" pitchFamily="18" charset="0"/>
              <a:cs typeface="Times New Roman" pitchFamily="18" charset="0"/>
            </a:endParaRPr>
          </a:p>
          <a:p>
            <a:pPr lvl="1">
              <a:lnSpc>
                <a:spcPct val="100000"/>
              </a:lnSpc>
            </a:pPr>
            <a:r>
              <a:rPr lang="en-US" sz="2800" dirty="0" err="1" smtClean="0">
                <a:solidFill>
                  <a:srgbClr val="002060"/>
                </a:solidFill>
                <a:latin typeface="Times New Roman" pitchFamily="18" charset="0"/>
                <a:cs typeface="Times New Roman" pitchFamily="18" charset="0"/>
              </a:rPr>
              <a:t>Otoscopy</a:t>
            </a:r>
            <a:r>
              <a:rPr lang="sr-Cyrl-R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macerated, hyperemic and swollen skin of the external auditory canal, while the tympanic membrane is intact</a:t>
            </a:r>
            <a:r>
              <a:rPr lang="sr-Cyrl-R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3" name="Title 2"/>
          <p:cNvSpPr>
            <a:spLocks noGrp="1"/>
          </p:cNvSpPr>
          <p:nvPr>
            <p:ph type="title"/>
          </p:nvPr>
        </p:nvSpPr>
        <p:spPr/>
        <p:txBody>
          <a:bodyPr/>
          <a:lstStyle/>
          <a:p>
            <a:pPr>
              <a:defRPr/>
            </a:pPr>
            <a:r>
              <a:rPr lang="en-US" dirty="0" smtClean="0">
                <a:latin typeface="Times New Roman" panose="02020603050405020304" pitchFamily="18" charset="0"/>
                <a:cs typeface="Times New Roman" panose="02020603050405020304" pitchFamily="18" charset="0"/>
              </a:rPr>
              <a:t>Diffuse </a:t>
            </a:r>
            <a:r>
              <a:rPr lang="en-US" dirty="0" err="1" smtClean="0">
                <a:latin typeface="Times New Roman" panose="02020603050405020304" pitchFamily="18" charset="0"/>
                <a:cs typeface="Times New Roman" panose="02020603050405020304" pitchFamily="18" charset="0"/>
              </a:rPr>
              <a:t>OE</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4182908139"/>
      </p:ext>
    </p:extLst>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Резултат слика за Otitis externa diffusa">
            <a:extLst>
              <a:ext uri="{FF2B5EF4-FFF2-40B4-BE49-F238E27FC236}">
                <a16:creationId xmlns="" xmlns:a16="http://schemas.microsoft.com/office/drawing/2014/main" id="{DB18EE51-EF1A-4139-9EA0-060B5AAC3B3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793" t="67962" r="6224" b="12232"/>
          <a:stretch/>
        </p:blipFill>
        <p:spPr bwMode="auto">
          <a:xfrm>
            <a:off x="7164280" y="474490"/>
            <a:ext cx="4771719" cy="3174232"/>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Резултат слика за Otitis externa diffusa">
            <a:extLst>
              <a:ext uri="{FF2B5EF4-FFF2-40B4-BE49-F238E27FC236}">
                <a16:creationId xmlns="" xmlns:a16="http://schemas.microsoft.com/office/drawing/2014/main" id="{EE4EB542-360B-4DFA-892A-6B777E9C702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432" t="45437" r="6585" b="32557"/>
          <a:stretch/>
        </p:blipFill>
        <p:spPr bwMode="auto">
          <a:xfrm>
            <a:off x="2503503" y="3510855"/>
            <a:ext cx="4625323" cy="341871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2" descr="Image result for Ðµxterna">
            <a:extLst>
              <a:ext uri="{FF2B5EF4-FFF2-40B4-BE49-F238E27FC236}">
                <a16:creationId xmlns="" xmlns:a16="http://schemas.microsoft.com/office/drawing/2014/main" id="{1638A2FF-E691-405A-8FF1-D7F62C83C286}"/>
              </a:ext>
            </a:extLst>
          </p:cNvPr>
          <p:cNvPicPr>
            <a:picLocks noChangeAspect="1" noChangeArrowheads="1"/>
          </p:cNvPicPr>
          <p:nvPr/>
        </p:nvPicPr>
        <p:blipFill rotWithShape="1">
          <a:blip r:embed="rId3"/>
          <a:srcRect l="12477" t="9048" r="10948"/>
          <a:stretch/>
        </p:blipFill>
        <p:spPr bwMode="auto">
          <a:xfrm>
            <a:off x="868560" y="65462"/>
            <a:ext cx="3780722" cy="3363538"/>
          </a:xfrm>
          <a:prstGeom prst="rect">
            <a:avLst/>
          </a:prstGeom>
          <a:noFill/>
          <a:ln w="9525">
            <a:noFill/>
            <a:miter lim="800000"/>
            <a:headEnd/>
            <a:tailEnd/>
          </a:ln>
        </p:spPr>
      </p:pic>
    </p:spTree>
    <p:extLst>
      <p:ext uri="{BB962C8B-B14F-4D97-AF65-F5344CB8AC3E}">
        <p14:creationId xmlns:p14="http://schemas.microsoft.com/office/powerpoint/2010/main" val="70829212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1"/>
          <p:cNvSpPr>
            <a:spLocks noGrp="1"/>
          </p:cNvSpPr>
          <p:nvPr>
            <p:ph idx="1"/>
          </p:nvPr>
        </p:nvSpPr>
        <p:spPr>
          <a:xfrm>
            <a:off x="864833" y="1514907"/>
            <a:ext cx="9619695" cy="3083727"/>
          </a:xfrm>
        </p:spPr>
        <p:txBody>
          <a:bodyPr/>
          <a:lstStyle/>
          <a:p>
            <a:pPr eaLnBrk="1" hangingPunct="1"/>
            <a:r>
              <a:rPr lang="en-US" b="1" dirty="0" smtClean="0">
                <a:solidFill>
                  <a:srgbClr val="002060"/>
                </a:solidFill>
                <a:latin typeface="Times New Roman" pitchFamily="18" charset="0"/>
                <a:cs typeface="Times New Roman" pitchFamily="18" charset="0"/>
              </a:rPr>
              <a:t>Differential diagnosis</a:t>
            </a:r>
            <a:r>
              <a:rPr lang="sr-Cyrl-RS" dirty="0" smtClean="0">
                <a:latin typeface="Times New Roman" pitchFamily="18" charset="0"/>
                <a:cs typeface="Times New Roman" pitchFamily="18" charset="0"/>
              </a:rPr>
              <a:t>:</a:t>
            </a:r>
            <a:r>
              <a:rPr lang="sr-Cyrl-R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other forms of </a:t>
            </a:r>
            <a:r>
              <a:rPr lang="en-US" dirty="0" err="1" smtClean="0">
                <a:latin typeface="Times New Roman" pitchFamily="18" charset="0"/>
                <a:cs typeface="Times New Roman" pitchFamily="18" charset="0"/>
              </a:rPr>
              <a:t>OE</a:t>
            </a:r>
            <a:r>
              <a:rPr lang="en-US" dirty="0" smtClean="0">
                <a:latin typeface="Times New Roman" pitchFamily="18" charset="0"/>
                <a:cs typeface="Times New Roman" pitchFamily="18" charset="0"/>
              </a:rPr>
              <a:t> and acute </a:t>
            </a:r>
            <a:r>
              <a:rPr lang="en-US" dirty="0" err="1" smtClean="0">
                <a:latin typeface="Times New Roman" pitchFamily="18" charset="0"/>
                <a:cs typeface="Times New Roman" pitchFamily="18" charset="0"/>
              </a:rPr>
              <a:t>mastoiditis</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b="1" dirty="0" smtClean="0">
                <a:solidFill>
                  <a:srgbClr val="002060"/>
                </a:solidFill>
                <a:latin typeface="Times New Roman" pitchFamily="18" charset="0"/>
                <a:cs typeface="Times New Roman" pitchFamily="18" charset="0"/>
              </a:rPr>
              <a:t>Therapy</a:t>
            </a:r>
            <a:r>
              <a:rPr lang="sr-Cyrl-RS" dirty="0" smtClean="0">
                <a:latin typeface="Times New Roman" pitchFamily="18" charset="0"/>
                <a:cs typeface="Times New Roman" pitchFamily="18" charset="0"/>
              </a:rPr>
              <a:t>:</a:t>
            </a:r>
            <a:r>
              <a:rPr lang="sr-Cyrl-RS" b="1" dirty="0" smtClean="0">
                <a:latin typeface="Times New Roman" pitchFamily="18" charset="0"/>
                <a:cs typeface="Times New Roman" pitchFamily="18" charset="0"/>
              </a:rPr>
              <a:t> </a:t>
            </a:r>
            <a:r>
              <a:rPr lang="en-US" dirty="0">
                <a:latin typeface="Times New Roman" pitchFamily="18" charset="0"/>
                <a:cs typeface="Times New Roman" pitchFamily="18" charset="0"/>
              </a:rPr>
              <a:t>daily </a:t>
            </a:r>
            <a:r>
              <a:rPr lang="en-US" dirty="0" smtClean="0">
                <a:latin typeface="Times New Roman" pitchFamily="18" charset="0"/>
                <a:cs typeface="Times New Roman" pitchFamily="18" charset="0"/>
              </a:rPr>
              <a:t>cleaning </a:t>
            </a:r>
            <a:r>
              <a:rPr lang="en-US" dirty="0">
                <a:latin typeface="Times New Roman" pitchFamily="18" charset="0"/>
                <a:cs typeface="Times New Roman" pitchFamily="18" charset="0"/>
              </a:rPr>
              <a:t>of the ear with </a:t>
            </a:r>
            <a:r>
              <a:rPr lang="en-US" dirty="0" err="1">
                <a:latin typeface="Times New Roman" pitchFamily="18" charset="0"/>
                <a:cs typeface="Times New Roman" pitchFamily="18" charset="0"/>
              </a:rPr>
              <a:t>microaspiration</a:t>
            </a:r>
            <a:r>
              <a:rPr lang="en-US" dirty="0">
                <a:latin typeface="Times New Roman" pitchFamily="18" charset="0"/>
                <a:cs typeface="Times New Roman" pitchFamily="18" charset="0"/>
              </a:rPr>
              <a:t> (not </a:t>
            </a:r>
            <a:r>
              <a:rPr lang="en-US" dirty="0" smtClean="0">
                <a:latin typeface="Times New Roman" pitchFamily="18" charset="0"/>
                <a:cs typeface="Times New Roman" pitchFamily="18" charset="0"/>
              </a:rPr>
              <a:t>irrigation), </a:t>
            </a:r>
            <a:r>
              <a:rPr lang="en-US" dirty="0">
                <a:latin typeface="Times New Roman" pitchFamily="18" charset="0"/>
                <a:cs typeface="Times New Roman" pitchFamily="18" charset="0"/>
              </a:rPr>
              <a:t>local application of antibiotics according to the </a:t>
            </a:r>
            <a:r>
              <a:rPr lang="en-US" dirty="0" err="1">
                <a:latin typeface="Times New Roman" pitchFamily="18" charset="0"/>
                <a:cs typeface="Times New Roman" pitchFamily="18" charset="0"/>
              </a:rPr>
              <a:t>antibiogram</a:t>
            </a:r>
            <a:r>
              <a:rPr lang="en-US" dirty="0">
                <a:latin typeface="Times New Roman" pitchFamily="18" charset="0"/>
                <a:cs typeface="Times New Roman" pitchFamily="18" charset="0"/>
              </a:rPr>
              <a:t> in combination with corticosteroids</a:t>
            </a:r>
            <a:r>
              <a:rPr lang="sr-Cyrl-RS"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a:p>
            <a:pPr eaLnBrk="1" hangingPunct="1"/>
            <a:r>
              <a:rPr lang="en-US" dirty="0" err="1" smtClean="0">
                <a:latin typeface="Times New Roman" pitchFamily="18" charset="0"/>
                <a:cs typeface="Times New Roman" pitchFamily="18" charset="0"/>
              </a:rPr>
              <a:t>Perichondritis</a:t>
            </a:r>
            <a:r>
              <a:rPr lang="en-US" dirty="0" smtClean="0">
                <a:latin typeface="Times New Roman" pitchFamily="18" charset="0"/>
                <a:cs typeface="Times New Roman" pitchFamily="18" charset="0"/>
              </a:rPr>
              <a:t> may occur as complication</a:t>
            </a:r>
            <a:r>
              <a:rPr lang="sr-Cyrl-RS"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171851266"/>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1"/>
          <p:cNvSpPr>
            <a:spLocks noGrp="1"/>
          </p:cNvSpPr>
          <p:nvPr>
            <p:ph idx="1"/>
          </p:nvPr>
        </p:nvSpPr>
        <p:spPr/>
        <p:txBody>
          <a:bodyPr/>
          <a:lstStyle/>
          <a:p>
            <a:r>
              <a:rPr lang="en-US" dirty="0">
                <a:latin typeface="Times New Roman" pitchFamily="18" charset="0"/>
                <a:cs typeface="Times New Roman" pitchFamily="18" charset="0"/>
              </a:rPr>
              <a:t>Bacterial inflammation of hair follicles in the skin of the cartilaginous part of the external auditory canal</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b="1" dirty="0" smtClean="0">
                <a:solidFill>
                  <a:srgbClr val="002060"/>
                </a:solidFill>
                <a:latin typeface="Times New Roman" pitchFamily="18" charset="0"/>
                <a:cs typeface="Times New Roman" pitchFamily="18" charset="0"/>
              </a:rPr>
              <a:t>Etiology</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Staphylococcus </a:t>
            </a:r>
            <a:r>
              <a:rPr lang="en-US" dirty="0" err="1" smtClean="0">
                <a:latin typeface="Times New Roman" pitchFamily="18" charset="0"/>
                <a:cs typeface="Times New Roman" pitchFamily="18" charset="0"/>
              </a:rPr>
              <a:t>aureus</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The formation of single or multiple abscesses occurs around the hair follicles.</a:t>
            </a:r>
          </a:p>
          <a:p>
            <a:r>
              <a:rPr lang="en-US" b="1" dirty="0" smtClean="0">
                <a:solidFill>
                  <a:srgbClr val="002060"/>
                </a:solidFill>
                <a:latin typeface="Times New Roman" pitchFamily="18" charset="0"/>
                <a:cs typeface="Times New Roman" pitchFamily="18" charset="0"/>
              </a:rPr>
              <a:t>Predisposing factors</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ear </a:t>
            </a:r>
            <a:r>
              <a:rPr lang="en-US" dirty="0" smtClean="0">
                <a:latin typeface="Times New Roman" pitchFamily="18" charset="0"/>
                <a:cs typeface="Times New Roman" pitchFamily="18" charset="0"/>
              </a:rPr>
              <a:t>scratching, </a:t>
            </a:r>
            <a:r>
              <a:rPr lang="en-US" dirty="0" err="1">
                <a:latin typeface="Times New Roman" pitchFamily="18" charset="0"/>
                <a:cs typeface="Times New Roman" pitchFamily="18" charset="0"/>
              </a:rPr>
              <a:t>microtrauma</a:t>
            </a:r>
            <a:r>
              <a:rPr lang="en-US" dirty="0">
                <a:latin typeface="Times New Roman" pitchFamily="18" charset="0"/>
                <a:cs typeface="Times New Roman" pitchFamily="18" charset="0"/>
              </a:rPr>
              <a:t>, general diseases (diabetes, </a:t>
            </a:r>
            <a:r>
              <a:rPr lang="en-US" dirty="0" smtClean="0">
                <a:latin typeface="Times New Roman" pitchFamily="18" charset="0"/>
                <a:cs typeface="Times New Roman" pitchFamily="18" charset="0"/>
              </a:rPr>
              <a:t>immunodeficiency)</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3" name="Title 2"/>
          <p:cNvSpPr>
            <a:spLocks noGrp="1"/>
          </p:cNvSpPr>
          <p:nvPr>
            <p:ph type="title"/>
          </p:nvPr>
        </p:nvSpPr>
        <p:spPr>
          <a:xfrm>
            <a:off x="838200" y="365125"/>
            <a:ext cx="11049000" cy="1325563"/>
          </a:xfrm>
        </p:spPr>
        <p:txBody>
          <a:bodyPr>
            <a:normAutofit/>
          </a:bodyPr>
          <a:lstStyle/>
          <a:p>
            <a:pPr>
              <a:defRPr/>
            </a:pPr>
            <a:r>
              <a:rPr lang="en-US" dirty="0">
                <a:latin typeface="Times New Roman" pitchFamily="18" charset="0"/>
                <a:cs typeface="Times New Roman" pitchFamily="18" charset="0"/>
              </a:rPr>
              <a:t>Circumscribed </a:t>
            </a:r>
            <a:r>
              <a:rPr lang="en-US" dirty="0" err="1" smtClean="0">
                <a:latin typeface="Times New Roman" pitchFamily="18" charset="0"/>
                <a:cs typeface="Times New Roman" pitchFamily="18" charset="0"/>
              </a:rPr>
              <a:t>OE</a:t>
            </a:r>
            <a:r>
              <a:rPr lang="en-US" dirty="0" smtClean="0">
                <a:latin typeface="Times New Roman" pitchFamily="18" charset="0"/>
                <a:cs typeface="Times New Roman" pitchFamily="18" charset="0"/>
              </a:rPr>
              <a:t> (i.e. </a:t>
            </a:r>
            <a:r>
              <a:rPr lang="en-US" dirty="0">
                <a:latin typeface="Times New Roman" pitchFamily="18" charset="0"/>
                <a:cs typeface="Times New Roman" pitchFamily="18" charset="0"/>
              </a:rPr>
              <a:t>a furuncle)</a:t>
            </a:r>
          </a:p>
        </p:txBody>
      </p:sp>
    </p:spTree>
    <p:extLst>
      <p:ext uri="{BB962C8B-B14F-4D97-AF65-F5344CB8AC3E}">
        <p14:creationId xmlns:p14="http://schemas.microsoft.com/office/powerpoint/2010/main" val="3962660326"/>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1"/>
          <p:cNvSpPr>
            <a:spLocks noGrp="1"/>
          </p:cNvSpPr>
          <p:nvPr>
            <p:ph idx="1"/>
          </p:nvPr>
        </p:nvSpPr>
        <p:spPr>
          <a:xfrm>
            <a:off x="838200" y="1470519"/>
            <a:ext cx="10515600" cy="4351338"/>
          </a:xfrm>
        </p:spPr>
        <p:txBody>
          <a:bodyPr/>
          <a:lstStyle/>
          <a:p>
            <a:r>
              <a:rPr lang="en-US" b="1" dirty="0" smtClean="0">
                <a:solidFill>
                  <a:srgbClr val="002060"/>
                </a:solidFill>
                <a:latin typeface="Times New Roman" pitchFamily="18" charset="0"/>
                <a:cs typeface="Times New Roman" pitchFamily="18" charset="0"/>
              </a:rPr>
              <a:t>Clinical presentation</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pain in the ear when chewing food, sometimes </a:t>
            </a:r>
            <a:r>
              <a:rPr lang="en-US" dirty="0" err="1">
                <a:latin typeface="Times New Roman" pitchFamily="18" charset="0"/>
                <a:cs typeface="Times New Roman" pitchFamily="18" charset="0"/>
              </a:rPr>
              <a:t>trismus</a:t>
            </a:r>
            <a:r>
              <a:rPr lang="en-US" dirty="0">
                <a:latin typeface="Times New Roman" pitchFamily="18" charset="0"/>
                <a:cs typeface="Times New Roman" pitchFamily="18" charset="0"/>
              </a:rPr>
              <a:t>, deafness if the external auditory canal is completely closed by a </a:t>
            </a:r>
            <a:r>
              <a:rPr lang="en-US" dirty="0" smtClean="0">
                <a:latin typeface="Times New Roman" pitchFamily="18" charset="0"/>
                <a:cs typeface="Times New Roman" pitchFamily="18" charset="0"/>
              </a:rPr>
              <a:t>furuncle</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Regional lymphadenitis and elevated body temperature may occur</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b="1" dirty="0" smtClean="0">
                <a:solidFill>
                  <a:srgbClr val="002060"/>
                </a:solidFill>
                <a:latin typeface="Times New Roman" pitchFamily="18" charset="0"/>
                <a:cs typeface="Times New Roman" pitchFamily="18" charset="0"/>
              </a:rPr>
              <a:t>Diagnosis</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anamnesis</a:t>
            </a:r>
            <a:r>
              <a:rPr lang="en-US" dirty="0">
                <a:latin typeface="Times New Roman" pitchFamily="18" charset="0"/>
                <a:cs typeface="Times New Roman" pitchFamily="18" charset="0"/>
              </a:rPr>
              <a:t>, painful sensitivity of the tragus</a:t>
            </a:r>
          </a:p>
          <a:p>
            <a:r>
              <a:rPr lang="en-US" b="1" dirty="0" err="1" smtClean="0">
                <a:solidFill>
                  <a:srgbClr val="002060"/>
                </a:solidFill>
                <a:latin typeface="Times New Roman" pitchFamily="18" charset="0"/>
                <a:cs typeface="Times New Roman" pitchFamily="18" charset="0"/>
              </a:rPr>
              <a:t>Otoscopy</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swelling of the skin of the external auditory canal, there is no insight into the eardrum, purulent secretions may be present</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62807189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68694C6-1DC6-413B-8E02-320962304290}"/>
              </a:ext>
            </a:extLst>
          </p:cNvPr>
          <p:cNvSpPr>
            <a:spLocks noGrp="1"/>
          </p:cNvSpPr>
          <p:nvPr>
            <p:ph idx="1"/>
          </p:nvPr>
        </p:nvSpPr>
        <p:spPr>
          <a:xfrm>
            <a:off x="838200" y="897369"/>
            <a:ext cx="10515600" cy="5087795"/>
          </a:xfrm>
        </p:spPr>
        <p:txBody>
          <a:bodyPr>
            <a:normAutofit/>
          </a:bodyPr>
          <a:lstStyle/>
          <a:p>
            <a:r>
              <a:rPr lang="en-US" dirty="0" smtClean="0">
                <a:latin typeface="Times New Roman" pitchFamily="18" charset="0"/>
                <a:cs typeface="Times New Roman" pitchFamily="18" charset="0"/>
              </a:rPr>
              <a:t>Initially, in </a:t>
            </a:r>
            <a:r>
              <a:rPr lang="en-US" b="1" dirty="0" smtClean="0">
                <a:latin typeface="Times New Roman" pitchFamily="18" charset="0"/>
                <a:cs typeface="Times New Roman" pitchFamily="18" charset="0"/>
              </a:rPr>
              <a:t>6</a:t>
            </a:r>
            <a:r>
              <a:rPr lang="en-US" b="1" baseline="30000"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 week </a:t>
            </a:r>
            <a:r>
              <a:rPr lang="en-US" dirty="0" smtClean="0">
                <a:latin typeface="Times New Roman" pitchFamily="18" charset="0"/>
                <a:cs typeface="Times New Roman" pitchFamily="18" charset="0"/>
              </a:rPr>
              <a:t>from upper </a:t>
            </a:r>
            <a:r>
              <a:rPr lang="en-US" dirty="0">
                <a:latin typeface="Times New Roman" pitchFamily="18" charset="0"/>
                <a:cs typeface="Times New Roman" pitchFamily="18" charset="0"/>
              </a:rPr>
              <a:t>part </a:t>
            </a:r>
            <a:r>
              <a:rPr lang="en-US" b="1" dirty="0">
                <a:latin typeface="Times New Roman" pitchFamily="18" charset="0"/>
                <a:cs typeface="Times New Roman" pitchFamily="18" charset="0"/>
              </a:rPr>
              <a:t>semicircular </a:t>
            </a:r>
            <a:r>
              <a:rPr lang="en-US" b="1" dirty="0" smtClean="0">
                <a:latin typeface="Times New Roman" pitchFamily="18" charset="0"/>
                <a:cs typeface="Times New Roman" pitchFamily="18" charset="0"/>
              </a:rPr>
              <a:t>canals </a:t>
            </a:r>
            <a:r>
              <a:rPr lang="en-US" dirty="0" smtClean="0">
                <a:latin typeface="Times New Roman" pitchFamily="18" charset="0"/>
                <a:cs typeface="Times New Roman" pitchFamily="18" charset="0"/>
              </a:rPr>
              <a:t>and </a:t>
            </a:r>
            <a:r>
              <a:rPr lang="en-US" b="1" dirty="0" smtClean="0">
                <a:latin typeface="Times New Roman" pitchFamily="18" charset="0"/>
                <a:cs typeface="Times New Roman" pitchFamily="18" charset="0"/>
              </a:rPr>
              <a:t>utricle</a:t>
            </a:r>
            <a:r>
              <a:rPr lang="en-US" dirty="0" smtClean="0">
                <a:latin typeface="Times New Roman" pitchFamily="18" charset="0"/>
                <a:cs typeface="Times New Roman" pitchFamily="18" charset="0"/>
              </a:rPr>
              <a:t> develop, and from </a:t>
            </a:r>
            <a:r>
              <a:rPr lang="en-US" b="1" dirty="0" smtClean="0">
                <a:latin typeface="Times New Roman" pitchFamily="18" charset="0"/>
                <a:cs typeface="Times New Roman" pitchFamily="18" charset="0"/>
              </a:rPr>
              <a:t>7</a:t>
            </a:r>
            <a:r>
              <a:rPr lang="en-US" b="1" baseline="30000"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 to 9</a:t>
            </a:r>
            <a:r>
              <a:rPr lang="en-US" b="1" baseline="30000"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 week </a:t>
            </a:r>
            <a:r>
              <a:rPr lang="en-US" dirty="0" smtClean="0">
                <a:latin typeface="Times New Roman" pitchFamily="18" charset="0"/>
                <a:cs typeface="Times New Roman" pitchFamily="18" charset="0"/>
              </a:rPr>
              <a:t>from lower part, </a:t>
            </a:r>
            <a:r>
              <a:rPr lang="en-US" b="1" dirty="0" smtClean="0">
                <a:latin typeface="Times New Roman" pitchFamily="18" charset="0"/>
                <a:cs typeface="Times New Roman" pitchFamily="18" charset="0"/>
              </a:rPr>
              <a:t>cochlea</a:t>
            </a:r>
            <a:r>
              <a:rPr lang="en-US" dirty="0" smtClean="0">
                <a:latin typeface="Times New Roman" pitchFamily="18" charset="0"/>
                <a:cs typeface="Times New Roman" pitchFamily="18" charset="0"/>
              </a:rPr>
              <a:t> and </a:t>
            </a:r>
            <a:r>
              <a:rPr lang="en-US" b="1" dirty="0" err="1" smtClean="0">
                <a:latin typeface="Times New Roman" pitchFamily="18" charset="0"/>
                <a:cs typeface="Times New Roman" pitchFamily="18" charset="0"/>
              </a:rPr>
              <a:t>saccule</a:t>
            </a:r>
            <a:r>
              <a:rPr lang="en-US" dirty="0" smtClean="0">
                <a:latin typeface="Times New Roman" pitchFamily="18" charset="0"/>
                <a:cs typeface="Times New Roman" pitchFamily="18" charset="0"/>
              </a:rPr>
              <a:t> develop. </a:t>
            </a:r>
          </a:p>
          <a:p>
            <a:r>
              <a:rPr lang="en-US" dirty="0" smtClean="0">
                <a:latin typeface="Times New Roman" pitchFamily="18" charset="0"/>
                <a:cs typeface="Times New Roman" pitchFamily="18" charset="0"/>
              </a:rPr>
              <a:t>Membranous labyrinth is filled with </a:t>
            </a:r>
            <a:r>
              <a:rPr lang="en-US" dirty="0" err="1" smtClean="0">
                <a:latin typeface="Times New Roman" pitchFamily="18" charset="0"/>
                <a:cs typeface="Times New Roman" pitchFamily="18" charset="0"/>
              </a:rPr>
              <a:t>endolymph</a:t>
            </a:r>
            <a:r>
              <a:rPr lang="en-US" dirty="0" smtClean="0">
                <a:latin typeface="Times New Roman" pitchFamily="18" charset="0"/>
                <a:cs typeface="Times New Roman" pitchFamily="18" charset="0"/>
              </a:rPr>
              <a:t> and fully developed by the end of </a:t>
            </a:r>
            <a:r>
              <a:rPr lang="en-US" b="1" dirty="0" smtClean="0">
                <a:latin typeface="Times New Roman" pitchFamily="18" charset="0"/>
                <a:cs typeface="Times New Roman" pitchFamily="18" charset="0"/>
              </a:rPr>
              <a:t>15</a:t>
            </a:r>
            <a:r>
              <a:rPr lang="en-US" b="1" baseline="30000"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/16</a:t>
            </a:r>
            <a:r>
              <a:rPr lang="en-US" b="1" baseline="30000"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 week of fetal development</a:t>
            </a:r>
            <a:r>
              <a:rPr lang="en-US" dirty="0" smtClean="0">
                <a:latin typeface="Times New Roman" pitchFamily="18" charset="0"/>
                <a:cs typeface="Times New Roman" pitchFamily="18" charset="0"/>
              </a:rPr>
              <a:t>. </a:t>
            </a:r>
          </a:p>
          <a:p>
            <a:r>
              <a:rPr lang="en-US" dirty="0" smtClean="0">
                <a:latin typeface="Times New Roman" pitchFamily="18" charset="0"/>
                <a:cs typeface="Times New Roman" pitchFamily="18" charset="0"/>
              </a:rPr>
              <a:t>Surrounding membranous labyrinth, mesenchymal tissue becomes </a:t>
            </a:r>
            <a:r>
              <a:rPr lang="en-US" dirty="0" err="1" smtClean="0">
                <a:latin typeface="Times New Roman" pitchFamily="18" charset="0"/>
                <a:cs typeface="Times New Roman" pitchFamily="18" charset="0"/>
              </a:rPr>
              <a:t>chondrified</a:t>
            </a:r>
            <a:r>
              <a:rPr lang="en-US" dirty="0" smtClean="0">
                <a:latin typeface="Times New Roman" pitchFamily="18" charset="0"/>
                <a:cs typeface="Times New Roman" pitchFamily="18" charset="0"/>
              </a:rPr>
              <a:t> and later ossified.</a:t>
            </a:r>
            <a:endParaRPr lang="sr-Cyrl-R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Ossification of bony labyrinth occurs between </a:t>
            </a:r>
            <a:r>
              <a:rPr lang="en-US" b="1" dirty="0" smtClean="0">
                <a:latin typeface="Times New Roman" panose="02020603050405020304" pitchFamily="18" charset="0"/>
                <a:cs typeface="Times New Roman" panose="02020603050405020304" pitchFamily="18" charset="0"/>
              </a:rPr>
              <a:t>20</a:t>
            </a:r>
            <a:r>
              <a:rPr lang="en-US" b="1" baseline="30000" dirty="0" smtClean="0">
                <a:latin typeface="Times New Roman" panose="02020603050405020304" pitchFamily="18" charset="0"/>
                <a:cs typeface="Times New Roman" panose="02020603050405020304" pitchFamily="18" charset="0"/>
              </a:rPr>
              <a:t>th</a:t>
            </a:r>
            <a:r>
              <a:rPr lang="en-US" b="1" dirty="0" smtClean="0">
                <a:latin typeface="Times New Roman" panose="02020603050405020304" pitchFamily="18" charset="0"/>
                <a:cs typeface="Times New Roman" panose="02020603050405020304" pitchFamily="18" charset="0"/>
              </a:rPr>
              <a:t> and 25</a:t>
            </a:r>
            <a:r>
              <a:rPr lang="en-US" b="1" baseline="30000" dirty="0" smtClean="0">
                <a:latin typeface="Times New Roman" panose="02020603050405020304" pitchFamily="18" charset="0"/>
                <a:cs typeface="Times New Roman" panose="02020603050405020304" pitchFamily="18" charset="0"/>
              </a:rPr>
              <a:t>th</a:t>
            </a:r>
            <a:r>
              <a:rPr lang="en-US" b="1" dirty="0" smtClean="0">
                <a:latin typeface="Times New Roman" panose="02020603050405020304" pitchFamily="18" charset="0"/>
                <a:cs typeface="Times New Roman" panose="02020603050405020304" pitchFamily="18" charset="0"/>
              </a:rPr>
              <a:t> week of pregnancy</a:t>
            </a:r>
            <a:r>
              <a:rPr lang="en-US" dirty="0" smtClean="0">
                <a:latin typeface="Times New Roman" panose="02020603050405020304" pitchFamily="18" charset="0"/>
                <a:cs typeface="Times New Roman" panose="02020603050405020304" pitchFamily="18" charset="0"/>
              </a:rPr>
              <a:t>.</a:t>
            </a:r>
            <a:endParaRPr lang="sr-Cyrl-R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Space between bony and membranous labyrinth is filled with perilymph.</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214723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2" descr="Related image"/>
          <p:cNvPicPr>
            <a:picLocks noGrp="1" noChangeAspect="1" noChangeArrowheads="1"/>
          </p:cNvPicPr>
          <p:nvPr>
            <p:ph idx="1"/>
          </p:nvPr>
        </p:nvPicPr>
        <p:blipFill>
          <a:blip r:embed="rId2"/>
          <a:srcRect/>
          <a:stretch>
            <a:fillRect/>
          </a:stretch>
        </p:blipFill>
        <p:spPr>
          <a:xfrm>
            <a:off x="1459637" y="1265808"/>
            <a:ext cx="4083050" cy="4032250"/>
          </a:xfrm>
          <a:noFill/>
        </p:spPr>
      </p:pic>
      <p:pic>
        <p:nvPicPr>
          <p:cNvPr id="26628" name="Picture 5" descr="http://www.medrx-education.com/uploads/1/4/0/9/14097223/6183288_orig.jpg"/>
          <p:cNvPicPr>
            <a:picLocks noChangeAspect="1" noChangeArrowheads="1"/>
          </p:cNvPicPr>
          <p:nvPr/>
        </p:nvPicPr>
        <p:blipFill>
          <a:blip r:embed="rId3"/>
          <a:srcRect/>
          <a:stretch>
            <a:fillRect/>
          </a:stretch>
        </p:blipFill>
        <p:spPr bwMode="auto">
          <a:xfrm>
            <a:off x="6096000" y="1307083"/>
            <a:ext cx="3946525" cy="3990975"/>
          </a:xfrm>
          <a:prstGeom prst="rect">
            <a:avLst/>
          </a:prstGeom>
          <a:noFill/>
          <a:ln w="9525">
            <a:noFill/>
            <a:miter lim="800000"/>
            <a:headEnd/>
            <a:tailEnd/>
          </a:ln>
        </p:spPr>
      </p:pic>
    </p:spTree>
    <p:extLst>
      <p:ext uri="{BB962C8B-B14F-4D97-AF65-F5344CB8AC3E}">
        <p14:creationId xmlns:p14="http://schemas.microsoft.com/office/powerpoint/2010/main" val="41337215"/>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1"/>
          <p:cNvSpPr>
            <a:spLocks noGrp="1"/>
          </p:cNvSpPr>
          <p:nvPr>
            <p:ph idx="1"/>
          </p:nvPr>
        </p:nvSpPr>
        <p:spPr>
          <a:xfrm>
            <a:off x="838200" y="1008880"/>
            <a:ext cx="10515600" cy="4351338"/>
          </a:xfrm>
        </p:spPr>
        <p:txBody>
          <a:bodyPr/>
          <a:lstStyle/>
          <a:p>
            <a:pPr eaLnBrk="1" hangingPunct="1"/>
            <a:r>
              <a:rPr lang="en-US" b="1" dirty="0" smtClean="0">
                <a:solidFill>
                  <a:srgbClr val="002060"/>
                </a:solidFill>
                <a:latin typeface="Times New Roman" pitchFamily="18" charset="0"/>
                <a:cs typeface="Times New Roman" pitchFamily="18" charset="0"/>
              </a:rPr>
              <a:t>Differential diagnosis</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Acute </a:t>
            </a:r>
            <a:r>
              <a:rPr lang="en-US" dirty="0" err="1" smtClean="0">
                <a:latin typeface="Times New Roman" pitchFamily="18" charset="0"/>
                <a:cs typeface="Times New Roman" pitchFamily="18" charset="0"/>
              </a:rPr>
              <a:t>mastoiditis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It differs from furuncles because in acute </a:t>
            </a:r>
            <a:r>
              <a:rPr lang="en-US" dirty="0" err="1">
                <a:latin typeface="Times New Roman" pitchFamily="18" charset="0"/>
                <a:cs typeface="Times New Roman" pitchFamily="18" charset="0"/>
              </a:rPr>
              <a:t>mastoiditis</a:t>
            </a:r>
            <a:r>
              <a:rPr lang="en-US" dirty="0">
                <a:latin typeface="Times New Roman" pitchFamily="18" charset="0"/>
                <a:cs typeface="Times New Roman" pitchFamily="18" charset="0"/>
              </a:rPr>
              <a:t>, the posterior upper wall is lowered, there are changes in the tympanic membrane in terms of inflammation, there is no secretion in the external auditory canal, the </a:t>
            </a:r>
            <a:r>
              <a:rPr lang="en-US" dirty="0" err="1">
                <a:latin typeface="Times New Roman" pitchFamily="18" charset="0"/>
                <a:cs typeface="Times New Roman" pitchFamily="18" charset="0"/>
              </a:rPr>
              <a:t>retroauricular</a:t>
            </a:r>
            <a:r>
              <a:rPr lang="en-US" dirty="0">
                <a:latin typeface="Times New Roman" pitchFamily="18" charset="0"/>
                <a:cs typeface="Times New Roman" pitchFamily="18" charset="0"/>
              </a:rPr>
              <a:t> sulcus is obliterated, conductive hearing loss is almost always </a:t>
            </a:r>
            <a:r>
              <a:rPr lang="en-US" dirty="0" smtClean="0">
                <a:latin typeface="Times New Roman" pitchFamily="18" charset="0"/>
                <a:cs typeface="Times New Roman" pitchFamily="18" charset="0"/>
              </a:rPr>
              <a:t>present </a:t>
            </a:r>
            <a:r>
              <a:rPr lang="en-US" dirty="0">
                <a:latin typeface="Times New Roman" pitchFamily="18" charset="0"/>
                <a:cs typeface="Times New Roman" pitchFamily="18" charset="0"/>
              </a:rPr>
              <a:t>and there is painful sensitivity of the mastoid region.)</a:t>
            </a:r>
          </a:p>
          <a:p>
            <a:r>
              <a:rPr lang="en-US" dirty="0">
                <a:latin typeface="Times New Roman" pitchFamily="18" charset="0"/>
                <a:cs typeface="Times New Roman" pitchFamily="18" charset="0"/>
              </a:rPr>
              <a:t>X-ray </a:t>
            </a:r>
            <a:r>
              <a:rPr lang="en-US" dirty="0" smtClean="0">
                <a:latin typeface="Times New Roman" pitchFamily="18" charset="0"/>
                <a:cs typeface="Times New Roman" pitchFamily="18" charset="0"/>
              </a:rPr>
              <a:t>shows reduction </a:t>
            </a:r>
            <a:r>
              <a:rPr lang="en-US" dirty="0">
                <a:latin typeface="Times New Roman" pitchFamily="18" charset="0"/>
                <a:cs typeface="Times New Roman" pitchFamily="18" charset="0"/>
              </a:rPr>
              <a:t>of the pneumatic space of the mastoid, while in the case of furuncles, the X-ray of the mastoid </a:t>
            </a:r>
            <a:r>
              <a:rPr lang="en-US" dirty="0" smtClean="0">
                <a:latin typeface="Times New Roman" pitchFamily="18" charset="0"/>
                <a:cs typeface="Times New Roman" pitchFamily="18" charset="0"/>
              </a:rPr>
              <a:t>process is </a:t>
            </a:r>
            <a:r>
              <a:rPr lang="en-US" dirty="0">
                <a:latin typeface="Times New Roman" pitchFamily="18" charset="0"/>
                <a:cs typeface="Times New Roman" pitchFamily="18" charset="0"/>
              </a:rPr>
              <a:t>normal</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843613872"/>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1"/>
          <p:cNvSpPr>
            <a:spLocks noGrp="1"/>
          </p:cNvSpPr>
          <p:nvPr>
            <p:ph idx="1"/>
          </p:nvPr>
        </p:nvSpPr>
        <p:spPr/>
        <p:txBody>
          <a:bodyPr/>
          <a:lstStyle/>
          <a:p>
            <a:r>
              <a:rPr lang="en-US" dirty="0">
                <a:latin typeface="Times New Roman" pitchFamily="18" charset="0"/>
                <a:cs typeface="Times New Roman" pitchFamily="18" charset="0"/>
              </a:rPr>
              <a:t>Inflammation of the skin of the external auditory canal caused by fungi.</a:t>
            </a:r>
          </a:p>
          <a:p>
            <a:pPr eaLnBrk="1" hangingPunct="1"/>
            <a:r>
              <a:rPr lang="en-US" dirty="0" smtClean="0">
                <a:latin typeface="Times New Roman" pitchFamily="18" charset="0"/>
                <a:cs typeface="Times New Roman" pitchFamily="18" charset="0"/>
              </a:rPr>
              <a:t>Acute or chronic</a:t>
            </a:r>
            <a:endParaRPr lang="en-US" dirty="0">
              <a:latin typeface="Times New Roman" pitchFamily="18" charset="0"/>
              <a:cs typeface="Times New Roman" pitchFamily="18" charset="0"/>
            </a:endParaRPr>
          </a:p>
          <a:p>
            <a:pPr eaLnBrk="1" hangingPunct="1"/>
            <a:r>
              <a:rPr lang="en-US" b="1" dirty="0" err="1" smtClean="0">
                <a:latin typeface="Times New Roman" pitchFamily="18" charset="0"/>
                <a:cs typeface="Times New Roman" pitchFamily="18" charset="0"/>
              </a:rPr>
              <a:t>Etiology:</a:t>
            </a:r>
            <a:r>
              <a:rPr lang="en-US" dirty="0" err="1" smtClean="0">
                <a:latin typeface="Times New Roman" pitchFamily="18" charset="0"/>
                <a:cs typeface="Times New Roman" pitchFamily="18" charset="0"/>
              </a:rPr>
              <a:t>Candida</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albicans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Aspergilus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niger</a:t>
            </a:r>
            <a:endParaRPr lang="en-US" dirty="0">
              <a:latin typeface="Times New Roman" pitchFamily="18" charset="0"/>
              <a:cs typeface="Times New Roman" pitchFamily="18" charset="0"/>
            </a:endParaRPr>
          </a:p>
          <a:p>
            <a:r>
              <a:rPr lang="en-US" b="1" dirty="0" smtClean="0">
                <a:latin typeface="Times New Roman" pitchFamily="18" charset="0"/>
                <a:cs typeface="Times New Roman" pitchFamily="18" charset="0"/>
              </a:rPr>
              <a:t>Predisposing factors: </a:t>
            </a:r>
            <a:r>
              <a:rPr lang="en-US" dirty="0">
                <a:latin typeface="Times New Roman" pitchFamily="18" charset="0"/>
                <a:cs typeface="Times New Roman" pitchFamily="18" charset="0"/>
              </a:rPr>
              <a:t>work in conditions of high humidity, long-term use of antibiotics, reduced general </a:t>
            </a:r>
            <a:r>
              <a:rPr lang="en-US" dirty="0" smtClean="0">
                <a:latin typeface="Times New Roman" pitchFamily="18" charset="0"/>
                <a:cs typeface="Times New Roman" pitchFamily="18" charset="0"/>
              </a:rPr>
              <a:t>immunity </a:t>
            </a:r>
            <a:r>
              <a:rPr lang="en-US" dirty="0">
                <a:latin typeface="Times New Roman" pitchFamily="18" charset="0"/>
                <a:cs typeface="Times New Roman" pitchFamily="18" charset="0"/>
              </a:rPr>
              <a:t>of the organism, general diseases that lead to </a:t>
            </a:r>
            <a:r>
              <a:rPr lang="en-US" dirty="0" smtClean="0">
                <a:latin typeface="Times New Roman" pitchFamily="18" charset="0"/>
                <a:cs typeface="Times New Roman" pitchFamily="18" charset="0"/>
              </a:rPr>
              <a:t>immunodeficiency.</a:t>
            </a:r>
          </a:p>
          <a:p>
            <a:r>
              <a:rPr lang="en-US" dirty="0">
                <a:latin typeface="Times New Roman" pitchFamily="18" charset="0"/>
                <a:cs typeface="Times New Roman" pitchFamily="18" charset="0"/>
              </a:rPr>
              <a:t>Bacterial </a:t>
            </a:r>
            <a:r>
              <a:rPr lang="en-US" dirty="0" err="1">
                <a:latin typeface="Times New Roman" pitchFamily="18" charset="0"/>
                <a:cs typeface="Times New Roman" pitchFamily="18" charset="0"/>
              </a:rPr>
              <a:t>superinfection</a:t>
            </a:r>
            <a:r>
              <a:rPr lang="en-US" dirty="0">
                <a:latin typeface="Times New Roman" pitchFamily="18" charset="0"/>
                <a:cs typeface="Times New Roman" pitchFamily="18" charset="0"/>
              </a:rPr>
              <a:t> is </a:t>
            </a:r>
            <a:r>
              <a:rPr lang="en-US" dirty="0" smtClean="0">
                <a:latin typeface="Times New Roman" pitchFamily="18" charset="0"/>
                <a:cs typeface="Times New Roman" pitchFamily="18" charset="0"/>
              </a:rPr>
              <a:t>common.</a:t>
            </a:r>
          </a:p>
        </p:txBody>
      </p:sp>
      <p:sp>
        <p:nvSpPr>
          <p:cNvPr id="3" name="Title 2"/>
          <p:cNvSpPr>
            <a:spLocks noGrp="1"/>
          </p:cNvSpPr>
          <p:nvPr>
            <p:ph type="title"/>
          </p:nvPr>
        </p:nvSpPr>
        <p:spPr/>
        <p:txBody>
          <a:bodyPr>
            <a:normAutofit/>
          </a:bodyPr>
          <a:lstStyle/>
          <a:p>
            <a:pPr eaLnBrk="1" hangingPunct="1">
              <a:defRPr/>
            </a:pPr>
            <a:r>
              <a:rPr lang="en-US" dirty="0" err="1" smtClean="0">
                <a:latin typeface="Times New Roman" pitchFamily="18" charset="0"/>
                <a:cs typeface="Times New Roman" pitchFamily="18" charset="0"/>
              </a:rPr>
              <a:t>Mycotic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OE</a:t>
            </a:r>
            <a:r>
              <a:rPr lang="en-US" dirty="0" smtClean="0">
                <a:latin typeface="Times New Roman" pitchFamily="18" charset="0"/>
                <a:cs typeface="Times New Roman" pitchFamily="18" charset="0"/>
              </a:rPr>
              <a:t> (i.e. </a:t>
            </a:r>
            <a:r>
              <a:rPr lang="x-none" smtClean="0">
                <a:latin typeface="Times New Roman" pitchFamily="18" charset="0"/>
                <a:cs typeface="Times New Roman" pitchFamily="18" charset="0"/>
              </a:rPr>
              <a:t>otomycosis</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876617389"/>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527481" y="591629"/>
            <a:ext cx="10515600" cy="2373513"/>
          </a:xfrm>
        </p:spPr>
        <p:txBody>
          <a:bodyPr>
            <a:normAutofit/>
          </a:bodyPr>
          <a:lstStyle/>
          <a:p>
            <a:r>
              <a:rPr lang="en-US" b="1" dirty="0" smtClean="0">
                <a:solidFill>
                  <a:srgbClr val="002060"/>
                </a:solidFill>
                <a:latin typeface="Times New Roman" pitchFamily="18" charset="0"/>
                <a:cs typeface="Times New Roman" pitchFamily="18" charset="0"/>
              </a:rPr>
              <a:t>Clinical presentation</a:t>
            </a:r>
            <a:r>
              <a:rPr lang="en-US" dirty="0" smtClean="0">
                <a:latin typeface="Times New Roman" pitchFamily="18" charset="0"/>
                <a:cs typeface="Times New Roman" pitchFamily="18" charset="0"/>
              </a:rPr>
              <a:t>:</a:t>
            </a:r>
            <a:r>
              <a:rPr lang="sr-Cyrl-RS" b="1" dirty="0" smtClean="0">
                <a:latin typeface="Times New Roman" pitchFamily="18" charset="0"/>
                <a:cs typeface="Times New Roman" pitchFamily="18" charset="0"/>
              </a:rPr>
              <a:t> </a:t>
            </a:r>
            <a:r>
              <a:rPr lang="en-US" dirty="0">
                <a:latin typeface="Times New Roman" pitchFamily="18" charset="0"/>
                <a:cs typeface="Times New Roman" pitchFamily="18" charset="0"/>
              </a:rPr>
              <a:t>the disease begins with itching, deafness, </a:t>
            </a:r>
            <a:r>
              <a:rPr lang="en-US" dirty="0" smtClean="0">
                <a:latin typeface="Times New Roman" pitchFamily="18" charset="0"/>
                <a:cs typeface="Times New Roman" pitchFamily="18" charset="0"/>
              </a:rPr>
              <a:t>followed by </a:t>
            </a:r>
            <a:r>
              <a:rPr lang="en-US" dirty="0">
                <a:latin typeface="Times New Roman" pitchFamily="18" charset="0"/>
                <a:cs typeface="Times New Roman" pitchFamily="18" charset="0"/>
              </a:rPr>
              <a:t>pain and discharge from the </a:t>
            </a:r>
            <a:r>
              <a:rPr lang="en-US" dirty="0" smtClean="0">
                <a:latin typeface="Times New Roman" pitchFamily="18" charset="0"/>
                <a:cs typeface="Times New Roman" pitchFamily="18" charset="0"/>
              </a:rPr>
              <a:t>ear</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b="1" dirty="0" smtClean="0">
                <a:solidFill>
                  <a:srgbClr val="002060"/>
                </a:solidFill>
                <a:latin typeface="Times New Roman" pitchFamily="18" charset="0"/>
                <a:cs typeface="Times New Roman" pitchFamily="18" charset="0"/>
              </a:rPr>
              <a:t>Diagnosis</a:t>
            </a:r>
            <a:r>
              <a:rPr lang="en-US" dirty="0" smtClean="0">
                <a:latin typeface="Times New Roman" pitchFamily="18" charset="0"/>
                <a:cs typeface="Times New Roman" pitchFamily="18" charset="0"/>
              </a:rPr>
              <a:t>:</a:t>
            </a:r>
            <a:r>
              <a:rPr lang="sr-Cyrl-R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anamnesis, </a:t>
            </a:r>
            <a:r>
              <a:rPr lang="en-US" dirty="0" err="1" smtClean="0">
                <a:latin typeface="Times New Roman" pitchFamily="18" charset="0"/>
                <a:cs typeface="Times New Roman" pitchFamily="18" charset="0"/>
              </a:rPr>
              <a:t>otoscopy</a:t>
            </a:r>
            <a:r>
              <a:rPr lang="sr-Cyrl-RS" dirty="0" smtClean="0">
                <a:latin typeface="Times New Roman" pitchFamily="18" charset="0"/>
                <a:cs typeface="Times New Roman" pitchFamily="18" charset="0"/>
              </a:rPr>
              <a:t>:</a:t>
            </a:r>
            <a:r>
              <a:rPr lang="en-US" dirty="0">
                <a:latin typeface="Times New Roman" pitchFamily="18" charset="0"/>
                <a:cs typeface="Times New Roman" pitchFamily="18" charset="0"/>
              </a:rPr>
              <a:t> (swelling of the skin, the presence of secretions in the form of black colonies - </a:t>
            </a:r>
            <a:r>
              <a:rPr lang="en-US" dirty="0" err="1">
                <a:latin typeface="Times New Roman" pitchFamily="18" charset="0"/>
                <a:cs typeface="Times New Roman" pitchFamily="18" charset="0"/>
              </a:rPr>
              <a:t>aspergillus</a:t>
            </a:r>
            <a:r>
              <a:rPr lang="en-US" dirty="0">
                <a:latin typeface="Times New Roman" pitchFamily="18" charset="0"/>
                <a:cs typeface="Times New Roman" pitchFamily="18" charset="0"/>
              </a:rPr>
              <a:t> or white </a:t>
            </a:r>
            <a:r>
              <a:rPr lang="en-US" dirty="0" smtClean="0">
                <a:latin typeface="Times New Roman" pitchFamily="18" charset="0"/>
                <a:cs typeface="Times New Roman" pitchFamily="18" charset="0"/>
              </a:rPr>
              <a:t>colonies </a:t>
            </a:r>
            <a:r>
              <a:rPr lang="en-US" dirty="0">
                <a:latin typeface="Times New Roman" pitchFamily="18" charset="0"/>
                <a:cs typeface="Times New Roman" pitchFamily="18" charset="0"/>
              </a:rPr>
              <a:t>- candida)</a:t>
            </a:r>
          </a:p>
        </p:txBody>
      </p:sp>
      <p:sp>
        <p:nvSpPr>
          <p:cNvPr id="29700" name="AutoShape 2" descr="Ð ÐµÐ·ÑÐ»ÑÐ°Ñ ÑÐ»Ð¸ÐºÐ° Ð·Ð° otitis externa mycotica"/>
          <p:cNvSpPr>
            <a:spLocks noChangeAspect="1" noChangeArrowheads="1"/>
          </p:cNvSpPr>
          <p:nvPr/>
        </p:nvSpPr>
        <p:spPr bwMode="auto">
          <a:xfrm>
            <a:off x="1689100" y="-144463"/>
            <a:ext cx="304800" cy="304801"/>
          </a:xfrm>
          <a:prstGeom prst="rect">
            <a:avLst/>
          </a:prstGeom>
          <a:noFill/>
          <a:ln w="9525">
            <a:noFill/>
            <a:miter lim="800000"/>
            <a:headEnd/>
            <a:tailEnd/>
          </a:ln>
        </p:spPr>
        <p:txBody>
          <a:bodyPr/>
          <a:lstStyle/>
          <a:p>
            <a:endParaRPr lang="en-US"/>
          </a:p>
        </p:txBody>
      </p:sp>
      <p:sp>
        <p:nvSpPr>
          <p:cNvPr id="29701" name="AutoShape 4" descr="Ð ÐµÐ·ÑÐ»ÑÐ°Ñ ÑÐ»Ð¸ÐºÐ° Ð·Ð° otitis externa mycotica"/>
          <p:cNvSpPr>
            <a:spLocks noChangeAspect="1" noChangeArrowheads="1"/>
          </p:cNvSpPr>
          <p:nvPr/>
        </p:nvSpPr>
        <p:spPr bwMode="auto">
          <a:xfrm>
            <a:off x="1689100" y="-144463"/>
            <a:ext cx="304800" cy="304801"/>
          </a:xfrm>
          <a:prstGeom prst="rect">
            <a:avLst/>
          </a:prstGeom>
          <a:noFill/>
          <a:ln w="9525">
            <a:noFill/>
            <a:miter lim="800000"/>
            <a:headEnd/>
            <a:tailEnd/>
          </a:ln>
        </p:spPr>
        <p:txBody>
          <a:bodyPr/>
          <a:lstStyle/>
          <a:p>
            <a:endParaRPr lang="en-US"/>
          </a:p>
        </p:txBody>
      </p:sp>
      <p:pic>
        <p:nvPicPr>
          <p:cNvPr id="29703" name="Picture 10" descr="Ð ÐµÐ·ÑÐ»ÑÐ°Ñ ÑÐ»Ð¸ÐºÐ° Ð·Ð° otitis externa mycotica aspergilus"/>
          <p:cNvPicPr>
            <a:picLocks noChangeAspect="1" noChangeArrowheads="1"/>
          </p:cNvPicPr>
          <p:nvPr/>
        </p:nvPicPr>
        <p:blipFill rotWithShape="1">
          <a:blip r:embed="rId3"/>
          <a:srcRect b="6758"/>
          <a:stretch/>
        </p:blipFill>
        <p:spPr bwMode="auto">
          <a:xfrm>
            <a:off x="1689100" y="2965140"/>
            <a:ext cx="3893726" cy="2945167"/>
          </a:xfrm>
          <a:prstGeom prst="rect">
            <a:avLst/>
          </a:prstGeom>
          <a:noFill/>
          <a:ln w="9525">
            <a:noFill/>
            <a:miter lim="800000"/>
            <a:headEnd/>
            <a:tailEnd/>
          </a:ln>
        </p:spPr>
      </p:pic>
      <p:sp>
        <p:nvSpPr>
          <p:cNvPr id="29704" name="AutoShape 12" descr="Ð ÐµÐ·ÑÐ»ÑÐ°Ñ ÑÐ»Ð¸ÐºÐ° Ð·Ð° otitis externa mycotica candida"/>
          <p:cNvSpPr>
            <a:spLocks noChangeAspect="1" noChangeArrowheads="1"/>
          </p:cNvSpPr>
          <p:nvPr/>
        </p:nvSpPr>
        <p:spPr bwMode="auto">
          <a:xfrm>
            <a:off x="1689100" y="-144463"/>
            <a:ext cx="304800" cy="304801"/>
          </a:xfrm>
          <a:prstGeom prst="rect">
            <a:avLst/>
          </a:prstGeom>
          <a:noFill/>
          <a:ln w="9525">
            <a:noFill/>
            <a:miter lim="800000"/>
            <a:headEnd/>
            <a:tailEnd/>
          </a:ln>
        </p:spPr>
        <p:txBody>
          <a:bodyPr/>
          <a:lstStyle/>
          <a:p>
            <a:endParaRPr lang="en-US"/>
          </a:p>
        </p:txBody>
      </p:sp>
      <p:sp>
        <p:nvSpPr>
          <p:cNvPr id="29705" name="AutoShape 14" descr="Ð ÐµÐ·ÑÐ»ÑÐ°Ñ ÑÐ»Ð¸ÐºÐ° Ð·Ð° otitis externa mycotica candida"/>
          <p:cNvSpPr>
            <a:spLocks noChangeAspect="1" noChangeArrowheads="1"/>
          </p:cNvSpPr>
          <p:nvPr/>
        </p:nvSpPr>
        <p:spPr bwMode="auto">
          <a:xfrm>
            <a:off x="1689100" y="-144463"/>
            <a:ext cx="304800" cy="304801"/>
          </a:xfrm>
          <a:prstGeom prst="rect">
            <a:avLst/>
          </a:prstGeom>
          <a:noFill/>
          <a:ln w="9525">
            <a:noFill/>
            <a:miter lim="800000"/>
            <a:headEnd/>
            <a:tailEnd/>
          </a:ln>
        </p:spPr>
        <p:txBody>
          <a:bodyPr/>
          <a:lstStyle/>
          <a:p>
            <a:endParaRPr lang="en-US"/>
          </a:p>
        </p:txBody>
      </p:sp>
      <p:sp>
        <p:nvSpPr>
          <p:cNvPr id="29706" name="AutoShape 16" descr="Ð¡ÑÐ¾Ð´Ð½Ð° ÑÐ»Ð¸ÐºÐ°"/>
          <p:cNvSpPr>
            <a:spLocks noChangeAspect="1" noChangeArrowheads="1"/>
          </p:cNvSpPr>
          <p:nvPr/>
        </p:nvSpPr>
        <p:spPr bwMode="auto">
          <a:xfrm>
            <a:off x="1689100" y="-144463"/>
            <a:ext cx="304800" cy="304801"/>
          </a:xfrm>
          <a:prstGeom prst="rect">
            <a:avLst/>
          </a:prstGeom>
          <a:noFill/>
          <a:ln w="9525">
            <a:noFill/>
            <a:miter lim="800000"/>
            <a:headEnd/>
            <a:tailEnd/>
          </a:ln>
        </p:spPr>
        <p:txBody>
          <a:bodyPr/>
          <a:lstStyle/>
          <a:p>
            <a:endParaRPr lang="en-US"/>
          </a:p>
        </p:txBody>
      </p:sp>
      <p:pic>
        <p:nvPicPr>
          <p:cNvPr id="29707" name="Picture 18" descr="Ð ÐµÐ·ÑÐ»ÑÐ°Ñ ÑÐ»Ð¸ÐºÐ° Ð·Ð° otitis externa mycotica candida"/>
          <p:cNvPicPr>
            <a:picLocks noChangeAspect="1" noChangeArrowheads="1"/>
          </p:cNvPicPr>
          <p:nvPr/>
        </p:nvPicPr>
        <p:blipFill rotWithShape="1">
          <a:blip r:embed="rId4"/>
          <a:srcRect l="10745" r="2008"/>
          <a:stretch/>
        </p:blipFill>
        <p:spPr bwMode="auto">
          <a:xfrm>
            <a:off x="6209685" y="2965139"/>
            <a:ext cx="3236155" cy="2945167"/>
          </a:xfrm>
          <a:prstGeom prst="rect">
            <a:avLst/>
          </a:prstGeom>
          <a:noFill/>
          <a:ln w="9525">
            <a:noFill/>
            <a:miter lim="800000"/>
            <a:headEnd/>
            <a:tailEnd/>
          </a:ln>
        </p:spPr>
      </p:pic>
    </p:spTree>
    <p:extLst>
      <p:ext uri="{BB962C8B-B14F-4D97-AF65-F5344CB8AC3E}">
        <p14:creationId xmlns:p14="http://schemas.microsoft.com/office/powerpoint/2010/main" val="3985637780"/>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1"/>
          <p:cNvSpPr>
            <a:spLocks noGrp="1"/>
          </p:cNvSpPr>
          <p:nvPr>
            <p:ph idx="1"/>
          </p:nvPr>
        </p:nvSpPr>
        <p:spPr>
          <a:xfrm>
            <a:off x="882588" y="1558132"/>
            <a:ext cx="9752860" cy="2999073"/>
          </a:xfrm>
        </p:spPr>
        <p:txBody>
          <a:bodyPr/>
          <a:lstStyle/>
          <a:p>
            <a:r>
              <a:rPr lang="en-US" b="1" dirty="0" smtClean="0">
                <a:solidFill>
                  <a:srgbClr val="002060"/>
                </a:solidFill>
                <a:latin typeface="Times New Roman" pitchFamily="18" charset="0"/>
                <a:cs typeface="Times New Roman" pitchFamily="18" charset="0"/>
              </a:rPr>
              <a:t>Differential diagnosis</a:t>
            </a:r>
            <a:r>
              <a:rPr lang="en-US" dirty="0" smtClean="0">
                <a:latin typeface="Times New Roman" pitchFamily="18" charset="0"/>
                <a:cs typeface="Times New Roman" pitchFamily="18" charset="0"/>
              </a:rPr>
              <a:t>:</a:t>
            </a:r>
            <a:r>
              <a:rPr lang="sr-Cyrl-R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chronic otitis</a:t>
            </a:r>
            <a:endParaRPr lang="en-US" dirty="0">
              <a:latin typeface="Times New Roman" pitchFamily="18" charset="0"/>
              <a:cs typeface="Times New Roman" pitchFamily="18" charset="0"/>
            </a:endParaRPr>
          </a:p>
          <a:p>
            <a:r>
              <a:rPr lang="en-US" b="1" dirty="0" smtClean="0">
                <a:solidFill>
                  <a:srgbClr val="002060"/>
                </a:solidFill>
                <a:latin typeface="Times New Roman" pitchFamily="18" charset="0"/>
                <a:cs typeface="Times New Roman" pitchFamily="18" charset="0"/>
              </a:rPr>
              <a:t>Therapy</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Daily </a:t>
            </a:r>
            <a:r>
              <a:rPr lang="en-US" dirty="0" err="1" smtClean="0">
                <a:latin typeface="Times New Roman" pitchFamily="18" charset="0"/>
                <a:cs typeface="Times New Roman" pitchFamily="18" charset="0"/>
              </a:rPr>
              <a:t>microaspiration</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of secretions, with local application of </a:t>
            </a:r>
            <a:r>
              <a:rPr lang="en-US" dirty="0" err="1">
                <a:latin typeface="Times New Roman" pitchFamily="18" charset="0"/>
                <a:cs typeface="Times New Roman" pitchFamily="18" charset="0"/>
              </a:rPr>
              <a:t>antimycotic</a:t>
            </a:r>
            <a:r>
              <a:rPr lang="en-US" dirty="0">
                <a:latin typeface="Times New Roman" pitchFamily="18" charset="0"/>
                <a:cs typeface="Times New Roman" pitchFamily="18" charset="0"/>
              </a:rPr>
              <a:t> agents (most often ointments)</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In case of bacterial </a:t>
            </a:r>
            <a:r>
              <a:rPr lang="en-US" dirty="0" err="1">
                <a:latin typeface="Times New Roman" pitchFamily="18" charset="0"/>
                <a:cs typeface="Times New Roman" pitchFamily="18" charset="0"/>
              </a:rPr>
              <a:t>superinfection</a:t>
            </a:r>
            <a:r>
              <a:rPr lang="en-US" dirty="0">
                <a:latin typeface="Times New Roman" pitchFamily="18" charset="0"/>
                <a:cs typeface="Times New Roman" pitchFamily="18" charset="0"/>
              </a:rPr>
              <a:t>, corticosteroids with antibiotics are applied locally in the form of drops or </a:t>
            </a:r>
            <a:r>
              <a:rPr lang="en-US" dirty="0" smtClean="0">
                <a:latin typeface="Times New Roman" pitchFamily="18" charset="0"/>
                <a:cs typeface="Times New Roman" pitchFamily="18" charset="0"/>
              </a:rPr>
              <a:t>ointment</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eaLnBrk="1" hangingPunct="1"/>
            <a:endParaRPr lang="en-US" b="1" dirty="0">
              <a:latin typeface="Times New Roman" pitchFamily="18" charset="0"/>
              <a:cs typeface="Times New Roman" pitchFamily="18" charset="0"/>
            </a:endParaRPr>
          </a:p>
        </p:txBody>
      </p:sp>
      <p:sp>
        <p:nvSpPr>
          <p:cNvPr id="30724" name="AutoShape 2" descr="Ð ÐµÐ·ÑÐ»ÑÐ°Ñ ÑÐ»Ð¸ÐºÐ° Ð·Ð° otitis externa mycotica candida"/>
          <p:cNvSpPr>
            <a:spLocks noChangeAspect="1" noChangeArrowheads="1"/>
          </p:cNvSpPr>
          <p:nvPr/>
        </p:nvSpPr>
        <p:spPr bwMode="auto">
          <a:xfrm>
            <a:off x="1689100" y="-144463"/>
            <a:ext cx="304800" cy="304801"/>
          </a:xfrm>
          <a:prstGeom prst="rect">
            <a:avLst/>
          </a:prstGeom>
          <a:noFill/>
          <a:ln w="9525">
            <a:noFill/>
            <a:miter lim="800000"/>
            <a:headEnd/>
            <a:tailEnd/>
          </a:ln>
        </p:spPr>
        <p:txBody>
          <a:bodyPr/>
          <a:lstStyle/>
          <a:p>
            <a:endParaRPr lang="en-US"/>
          </a:p>
        </p:txBody>
      </p:sp>
    </p:spTree>
    <p:extLst>
      <p:ext uri="{BB962C8B-B14F-4D97-AF65-F5344CB8AC3E}">
        <p14:creationId xmlns:p14="http://schemas.microsoft.com/office/powerpoint/2010/main" val="2262017356"/>
      </p:ext>
    </p:extLst>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1"/>
          <p:cNvSpPr>
            <a:spLocks noGrp="1"/>
          </p:cNvSpPr>
          <p:nvPr>
            <p:ph idx="1"/>
          </p:nvPr>
        </p:nvSpPr>
        <p:spPr>
          <a:xfrm>
            <a:off x="838200" y="2083078"/>
            <a:ext cx="10515600" cy="3785062"/>
          </a:xfrm>
        </p:spPr>
        <p:txBody>
          <a:bodyPr/>
          <a:lstStyle/>
          <a:p>
            <a:r>
              <a:rPr lang="en-US" dirty="0">
                <a:latin typeface="Times New Roman" pitchFamily="18" charset="0"/>
                <a:cs typeface="Times New Roman" pitchFamily="18" charset="0"/>
              </a:rPr>
              <a:t>Viral inflammation of the epithelium of the skin of the bony part of the external auditory canal and the epithelium of the tympanic membrane</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b="1" dirty="0" smtClean="0">
                <a:solidFill>
                  <a:srgbClr val="002060"/>
                </a:solidFill>
                <a:latin typeface="Times New Roman" pitchFamily="18" charset="0"/>
                <a:cs typeface="Times New Roman" pitchFamily="18" charset="0"/>
              </a:rPr>
              <a:t>Etiology</a:t>
            </a:r>
            <a:r>
              <a:rPr lang="en-US" dirty="0" smtClean="0">
                <a:latin typeface="Times New Roman" pitchFamily="18" charset="0"/>
                <a:cs typeface="Times New Roman" pitchFamily="18" charset="0"/>
              </a:rPr>
              <a:t>:</a:t>
            </a:r>
            <a:r>
              <a:rPr lang="sr-Cyrl-RS" b="1" dirty="0" smtClean="0">
                <a:latin typeface="Times New Roman" pitchFamily="18" charset="0"/>
                <a:cs typeface="Times New Roman" pitchFamily="18" charset="0"/>
              </a:rPr>
              <a:t> </a:t>
            </a:r>
            <a:r>
              <a:rPr lang="en-US" dirty="0">
                <a:latin typeface="Times New Roman" pitchFamily="18" charset="0"/>
                <a:cs typeface="Times New Roman" pitchFamily="18" charset="0"/>
              </a:rPr>
              <a:t>influenza virus that causes damage to the small blood vessels of the skin with the formation of hemorrhagic vesicles under the skin epithelium.</a:t>
            </a:r>
          </a:p>
          <a:p>
            <a:r>
              <a:rPr lang="en-US" b="1" dirty="0" smtClean="0">
                <a:solidFill>
                  <a:srgbClr val="002060"/>
                </a:solidFill>
                <a:latin typeface="Times New Roman" pitchFamily="18" charset="0"/>
                <a:cs typeface="Times New Roman" pitchFamily="18" charset="0"/>
              </a:rPr>
              <a:t>Clinical presentation</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sudden bleeding from the ear accompanied by pain, </a:t>
            </a:r>
            <a:r>
              <a:rPr lang="en-US" dirty="0" smtClean="0">
                <a:latin typeface="Times New Roman" pitchFamily="18" charset="0"/>
                <a:cs typeface="Times New Roman" pitchFamily="18" charset="0"/>
              </a:rPr>
              <a:t>hearing loss</a:t>
            </a:r>
          </a:p>
          <a:p>
            <a:r>
              <a:rPr lang="en-US" dirty="0" smtClean="0">
                <a:latin typeface="Times New Roman" pitchFamily="18" charset="0"/>
                <a:cs typeface="Times New Roman" pitchFamily="18" charset="0"/>
              </a:rPr>
              <a:t>Symptoms </a:t>
            </a:r>
            <a:r>
              <a:rPr lang="en-US" dirty="0">
                <a:latin typeface="Times New Roman" pitchFamily="18" charset="0"/>
                <a:cs typeface="Times New Roman" pitchFamily="18" charset="0"/>
              </a:rPr>
              <a:t>of an infectious syndrome may be present</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3" name="Title 2"/>
          <p:cNvSpPr>
            <a:spLocks noGrp="1"/>
          </p:cNvSpPr>
          <p:nvPr>
            <p:ph type="title"/>
          </p:nvPr>
        </p:nvSpPr>
        <p:spPr>
          <a:xfrm>
            <a:off x="838200" y="516046"/>
            <a:ext cx="10515600" cy="1325563"/>
          </a:xfrm>
        </p:spPr>
        <p:txBody>
          <a:bodyPr>
            <a:normAutofit/>
          </a:bodyPr>
          <a:lstStyle/>
          <a:p>
            <a:pPr>
              <a:defRPr/>
            </a:pPr>
            <a:r>
              <a:rPr lang="en-US" dirty="0">
                <a:latin typeface="Times New Roman" pitchFamily="18" charset="0"/>
                <a:cs typeface="Times New Roman" pitchFamily="18" charset="0"/>
              </a:rPr>
              <a:t>Bullous </a:t>
            </a:r>
            <a:r>
              <a:rPr lang="en-US" dirty="0" err="1">
                <a:latin typeface="Times New Roman" pitchFamily="18" charset="0"/>
                <a:cs typeface="Times New Roman" pitchFamily="18" charset="0"/>
              </a:rPr>
              <a:t>myringitis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695775483"/>
      </p:ext>
    </p:ext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1"/>
          <p:cNvSpPr>
            <a:spLocks noGrp="1"/>
          </p:cNvSpPr>
          <p:nvPr>
            <p:ph idx="1"/>
          </p:nvPr>
        </p:nvSpPr>
        <p:spPr>
          <a:xfrm>
            <a:off x="838200" y="1024731"/>
            <a:ext cx="10515600" cy="1461017"/>
          </a:xfrm>
        </p:spPr>
        <p:txBody>
          <a:bodyPr>
            <a:normAutofit/>
          </a:bodyPr>
          <a:lstStyle/>
          <a:p>
            <a:r>
              <a:rPr lang="en-US" b="1" dirty="0" smtClean="0">
                <a:solidFill>
                  <a:srgbClr val="002060"/>
                </a:solidFill>
                <a:latin typeface="Times New Roman" pitchFamily="18" charset="0"/>
                <a:cs typeface="Times New Roman" pitchFamily="18" charset="0"/>
              </a:rPr>
              <a:t>Diagnosis</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anamnesis, </a:t>
            </a:r>
            <a:r>
              <a:rPr lang="en-US" dirty="0" err="1" smtClean="0">
                <a:latin typeface="Times New Roman" pitchFamily="18" charset="0"/>
                <a:cs typeface="Times New Roman" pitchFamily="18" charset="0"/>
              </a:rPr>
              <a:t>otoscopy</a:t>
            </a:r>
            <a:r>
              <a:rPr lang="en-US" dirty="0" smtClean="0">
                <a:latin typeface="Times New Roman" pitchFamily="18" charset="0"/>
                <a:cs typeface="Times New Roman" pitchFamily="18" charset="0"/>
              </a:rPr>
              <a:t> </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fresh blood in the external auditory canal, </a:t>
            </a:r>
            <a:r>
              <a:rPr lang="en-US" dirty="0" smtClean="0">
                <a:latin typeface="Times New Roman" pitchFamily="18" charset="0"/>
                <a:cs typeface="Times New Roman" pitchFamily="18" charset="0"/>
              </a:rPr>
              <a:t>livid hemorrhagic </a:t>
            </a:r>
            <a:r>
              <a:rPr lang="en-US" dirty="0">
                <a:latin typeface="Times New Roman" pitchFamily="18" charset="0"/>
                <a:cs typeface="Times New Roman" pitchFamily="18" charset="0"/>
              </a:rPr>
              <a:t>bullae on the skin </a:t>
            </a:r>
            <a:r>
              <a:rPr lang="en-US" dirty="0" smtClean="0">
                <a:latin typeface="Times New Roman" pitchFamily="18" charset="0"/>
                <a:cs typeface="Times New Roman" pitchFamily="18" charset="0"/>
              </a:rPr>
              <a:t>or </a:t>
            </a:r>
            <a:r>
              <a:rPr lang="en-US" dirty="0">
                <a:latin typeface="Times New Roman" pitchFamily="18" charset="0"/>
                <a:cs typeface="Times New Roman" pitchFamily="18" charset="0"/>
              </a:rPr>
              <a:t>the presence of dried crusts, as a result of </a:t>
            </a:r>
            <a:r>
              <a:rPr lang="en-US" dirty="0" smtClean="0">
                <a:latin typeface="Times New Roman" pitchFamily="18" charset="0"/>
                <a:cs typeface="Times New Roman" pitchFamily="18" charset="0"/>
              </a:rPr>
              <a:t>their rupture</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32772" name="Picture 2" descr="Ð¡ÑÐ¾Ð´Ð½Ð° ÑÐ»Ð¸ÐºÐ°"/>
          <p:cNvPicPr>
            <a:picLocks noChangeAspect="1" noChangeArrowheads="1"/>
          </p:cNvPicPr>
          <p:nvPr/>
        </p:nvPicPr>
        <p:blipFill rotWithShape="1">
          <a:blip r:embed="rId2"/>
          <a:srcRect l="3217" t="28950" r="3217" b="17801"/>
          <a:stretch/>
        </p:blipFill>
        <p:spPr bwMode="auto">
          <a:xfrm>
            <a:off x="1210733" y="2703890"/>
            <a:ext cx="9770533" cy="3129379"/>
          </a:xfrm>
          <a:prstGeom prst="rect">
            <a:avLst/>
          </a:prstGeom>
          <a:noFill/>
          <a:ln w="9525">
            <a:noFill/>
            <a:miter lim="800000"/>
            <a:headEnd/>
            <a:tailEnd/>
          </a:ln>
        </p:spPr>
      </p:pic>
    </p:spTree>
    <p:extLst>
      <p:ext uri="{BB962C8B-B14F-4D97-AF65-F5344CB8AC3E}">
        <p14:creationId xmlns:p14="http://schemas.microsoft.com/office/powerpoint/2010/main" val="316282934"/>
      </p:ext>
    </p:ext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1"/>
          <p:cNvSpPr>
            <a:spLocks noGrp="1"/>
          </p:cNvSpPr>
          <p:nvPr>
            <p:ph idx="1"/>
          </p:nvPr>
        </p:nvSpPr>
        <p:spPr>
          <a:xfrm>
            <a:off x="838200" y="1408374"/>
            <a:ext cx="9593062" cy="2977195"/>
          </a:xfrm>
        </p:spPr>
        <p:txBody>
          <a:bodyPr/>
          <a:lstStyle/>
          <a:p>
            <a:r>
              <a:rPr lang="en-US" b="1" dirty="0" smtClean="0">
                <a:solidFill>
                  <a:srgbClr val="002060"/>
                </a:solidFill>
                <a:latin typeface="Times New Roman" pitchFamily="18" charset="0"/>
                <a:cs typeface="Times New Roman" pitchFamily="18" charset="0"/>
              </a:rPr>
              <a:t>Differential diagnosis</a:t>
            </a:r>
            <a:r>
              <a:rPr lang="en-US" dirty="0" smtClean="0">
                <a:latin typeface="Times New Roman" pitchFamily="18" charset="0"/>
                <a:cs typeface="Times New Roman" pitchFamily="18" charset="0"/>
              </a:rPr>
              <a:t>:</a:t>
            </a:r>
            <a:r>
              <a:rPr lang="sr-Cyrl-RS" b="1" dirty="0" smtClean="0">
                <a:latin typeface="Times New Roman" pitchFamily="18" charset="0"/>
                <a:cs typeface="Times New Roman" pitchFamily="18" charset="0"/>
              </a:rPr>
              <a:t> </a:t>
            </a:r>
            <a:r>
              <a:rPr lang="en-US" dirty="0">
                <a:latin typeface="Times New Roman" pitchFamily="18" charset="0"/>
                <a:cs typeface="Times New Roman" pitchFamily="18" charset="0"/>
              </a:rPr>
              <a:t>ear </a:t>
            </a:r>
            <a:r>
              <a:rPr lang="en-US" dirty="0" smtClean="0">
                <a:latin typeface="Times New Roman" pitchFamily="18" charset="0"/>
                <a:cs typeface="Times New Roman" pitchFamily="18" charset="0"/>
              </a:rPr>
              <a:t>injuries</a:t>
            </a:r>
            <a:r>
              <a:rPr lang="en-US" dirty="0">
                <a:latin typeface="Times New Roman" pitchFamily="18" charset="0"/>
                <a:cs typeface="Times New Roman" pitchFamily="18" charset="0"/>
              </a:rPr>
              <a:t>, skull base fracture, tumors, chronic otitis.</a:t>
            </a:r>
          </a:p>
          <a:p>
            <a:r>
              <a:rPr lang="en-US" b="1" dirty="0" smtClean="0">
                <a:solidFill>
                  <a:srgbClr val="002060"/>
                </a:solidFill>
                <a:latin typeface="Times New Roman" pitchFamily="18" charset="0"/>
                <a:cs typeface="Times New Roman" pitchFamily="18" charset="0"/>
              </a:rPr>
              <a:t>Therapy</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blood aspiration, treatment </a:t>
            </a:r>
            <a:r>
              <a:rPr lang="en-US" dirty="0">
                <a:latin typeface="Times New Roman" pitchFamily="18" charset="0"/>
                <a:cs typeface="Times New Roman" pitchFamily="18" charset="0"/>
              </a:rPr>
              <a:t>with sterile </a:t>
            </a:r>
            <a:r>
              <a:rPr lang="en-US" dirty="0" smtClean="0">
                <a:latin typeface="Times New Roman" pitchFamily="18" charset="0"/>
                <a:cs typeface="Times New Roman" pitchFamily="18" charset="0"/>
              </a:rPr>
              <a:t>gauze, </a:t>
            </a:r>
            <a:r>
              <a:rPr lang="en-US" dirty="0">
                <a:latin typeface="Times New Roman" pitchFamily="18" charset="0"/>
                <a:cs typeface="Times New Roman" pitchFamily="18" charset="0"/>
              </a:rPr>
              <a:t>analgesics</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Antibiotics are indicated if </a:t>
            </a:r>
            <a:r>
              <a:rPr lang="en-US" dirty="0" smtClean="0">
                <a:latin typeface="Times New Roman" pitchFamily="18" charset="0"/>
                <a:cs typeface="Times New Roman" pitchFamily="18" charset="0"/>
              </a:rPr>
              <a:t>bacterial </a:t>
            </a:r>
            <a:r>
              <a:rPr lang="en-US" dirty="0" err="1" smtClean="0">
                <a:latin typeface="Times New Roman" pitchFamily="18" charset="0"/>
                <a:cs typeface="Times New Roman" pitchFamily="18" charset="0"/>
              </a:rPr>
              <a:t>superinfection</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has occurred</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4110918866"/>
      </p:ext>
    </p:extLst>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1"/>
          <p:cNvSpPr>
            <a:spLocks noGrp="1"/>
          </p:cNvSpPr>
          <p:nvPr>
            <p:ph idx="1"/>
          </p:nvPr>
        </p:nvSpPr>
        <p:spPr>
          <a:xfrm>
            <a:off x="838200" y="1790115"/>
            <a:ext cx="10515600" cy="4351338"/>
          </a:xfrm>
        </p:spPr>
        <p:txBody>
          <a:bodyPr/>
          <a:lstStyle/>
          <a:p>
            <a:r>
              <a:rPr lang="en-US" dirty="0">
                <a:latin typeface="Times New Roman" pitchFamily="18" charset="0"/>
                <a:cs typeface="Times New Roman" pitchFamily="18" charset="0"/>
              </a:rPr>
              <a:t>Eczema or local dermatitis of the skin of the external auditory </a:t>
            </a:r>
            <a:r>
              <a:rPr lang="en-US" dirty="0" smtClean="0">
                <a:latin typeface="Times New Roman" pitchFamily="18" charset="0"/>
                <a:cs typeface="Times New Roman" pitchFamily="18" charset="0"/>
              </a:rPr>
              <a:t>canal</a:t>
            </a:r>
          </a:p>
          <a:p>
            <a:r>
              <a:rPr lang="en-US" b="1" dirty="0" smtClean="0">
                <a:solidFill>
                  <a:srgbClr val="002060"/>
                </a:solidFill>
                <a:latin typeface="Times New Roman" pitchFamily="18" charset="0"/>
                <a:cs typeface="Times New Roman" pitchFamily="18" charset="0"/>
              </a:rPr>
              <a:t>Predisposing factors</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chemical irritations, </a:t>
            </a:r>
            <a:r>
              <a:rPr lang="en-US" dirty="0" smtClean="0">
                <a:latin typeface="Times New Roman" pitchFamily="18" charset="0"/>
                <a:cs typeface="Times New Roman" pitchFamily="18" charset="0"/>
              </a:rPr>
              <a:t>allergies, </a:t>
            </a:r>
            <a:r>
              <a:rPr lang="en-US" dirty="0">
                <a:latin typeface="Times New Roman" pitchFamily="18" charset="0"/>
                <a:cs typeface="Times New Roman" pitchFamily="18" charset="0"/>
              </a:rPr>
              <a:t>metabolic </a:t>
            </a:r>
            <a:r>
              <a:rPr lang="en-US" dirty="0" smtClean="0">
                <a:latin typeface="Times New Roman" pitchFamily="18" charset="0"/>
                <a:cs typeface="Times New Roman" pitchFamily="18" charset="0"/>
              </a:rPr>
              <a:t>disorders</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b="1" dirty="0" smtClean="0">
                <a:solidFill>
                  <a:srgbClr val="002060"/>
                </a:solidFill>
                <a:latin typeface="Times New Roman" pitchFamily="18" charset="0"/>
                <a:cs typeface="Times New Roman" pitchFamily="18" charset="0"/>
              </a:rPr>
              <a:t>Clinical presentation</a:t>
            </a:r>
            <a:r>
              <a:rPr lang="en-US" dirty="0" smtClean="0">
                <a:latin typeface="Times New Roman" pitchFamily="18" charset="0"/>
                <a:cs typeface="Times New Roman" pitchFamily="18" charset="0"/>
              </a:rPr>
              <a:t>:</a:t>
            </a:r>
            <a:r>
              <a:rPr lang="sr-Cyrl-RS" b="1" dirty="0" smtClean="0">
                <a:latin typeface="Times New Roman" pitchFamily="18" charset="0"/>
                <a:cs typeface="Times New Roman" pitchFamily="18" charset="0"/>
              </a:rPr>
              <a:t> </a:t>
            </a:r>
            <a:r>
              <a:rPr lang="en-US" dirty="0">
                <a:latin typeface="Times New Roman" pitchFamily="18" charset="0"/>
                <a:cs typeface="Times New Roman" pitchFamily="18" charset="0"/>
              </a:rPr>
              <a:t>it starts with itching, and the pain occurs after a bacterial or fungal </a:t>
            </a:r>
            <a:r>
              <a:rPr lang="en-US" dirty="0" err="1">
                <a:latin typeface="Times New Roman" pitchFamily="18" charset="0"/>
                <a:cs typeface="Times New Roman" pitchFamily="18" charset="0"/>
              </a:rPr>
              <a:t>superinfection</a:t>
            </a:r>
            <a:r>
              <a:rPr lang="en-US" dirty="0">
                <a:latin typeface="Times New Roman" pitchFamily="18" charset="0"/>
                <a:cs typeface="Times New Roman" pitchFamily="18" charset="0"/>
              </a:rPr>
              <a:t>.</a:t>
            </a:r>
          </a:p>
          <a:p>
            <a:r>
              <a:rPr lang="en-US" dirty="0" smtClean="0">
                <a:latin typeface="Times New Roman" pitchFamily="18" charset="0"/>
                <a:cs typeface="Times New Roman" pitchFamily="18" charset="0"/>
              </a:rPr>
              <a:t>Hearing loss, flaking </a:t>
            </a:r>
            <a:r>
              <a:rPr lang="en-US" dirty="0">
                <a:latin typeface="Times New Roman" pitchFamily="18" charset="0"/>
                <a:cs typeface="Times New Roman" pitchFamily="18" charset="0"/>
              </a:rPr>
              <a:t>of the skin, discharge from the ear.</a:t>
            </a:r>
          </a:p>
        </p:txBody>
      </p:sp>
      <p:sp>
        <p:nvSpPr>
          <p:cNvPr id="3" name="Title 2"/>
          <p:cNvSpPr>
            <a:spLocks noGrp="1"/>
          </p:cNvSpPr>
          <p:nvPr>
            <p:ph type="title"/>
          </p:nvPr>
        </p:nvSpPr>
        <p:spPr/>
        <p:txBody>
          <a:bodyPr/>
          <a:lstStyle/>
          <a:p>
            <a:pPr>
              <a:defRPr/>
            </a:pPr>
            <a:r>
              <a:rPr lang="en-US" dirty="0" smtClean="0">
                <a:latin typeface="Times New Roman" pitchFamily="18" charset="0"/>
                <a:cs typeface="Times New Roman" pitchFamily="18" charset="0"/>
              </a:rPr>
              <a:t>Eczematous </a:t>
            </a:r>
            <a:r>
              <a:rPr lang="en-US" dirty="0" err="1" smtClean="0">
                <a:latin typeface="Times New Roman" pitchFamily="18" charset="0"/>
                <a:cs typeface="Times New Roman" pitchFamily="18" charset="0"/>
              </a:rPr>
              <a:t>OE</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669229802"/>
      </p:ext>
    </p:extLst>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1"/>
          <p:cNvSpPr>
            <a:spLocks noGrp="1"/>
          </p:cNvSpPr>
          <p:nvPr>
            <p:ph idx="1"/>
          </p:nvPr>
        </p:nvSpPr>
        <p:spPr>
          <a:xfrm>
            <a:off x="1189608" y="1447801"/>
            <a:ext cx="9614516" cy="4525963"/>
          </a:xfrm>
        </p:spPr>
        <p:txBody>
          <a:bodyPr/>
          <a:lstStyle/>
          <a:p>
            <a:r>
              <a:rPr lang="en-US" b="1" dirty="0" smtClean="0">
                <a:solidFill>
                  <a:srgbClr val="002060"/>
                </a:solidFill>
                <a:latin typeface="Times New Roman" pitchFamily="18" charset="0"/>
                <a:cs typeface="Times New Roman" pitchFamily="18" charset="0"/>
              </a:rPr>
              <a:t>Diagnosis</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anamnesis, clinical </a:t>
            </a:r>
            <a:r>
              <a:rPr lang="en-US" dirty="0">
                <a:latin typeface="Times New Roman" pitchFamily="18" charset="0"/>
                <a:cs typeface="Times New Roman" pitchFamily="18" charset="0"/>
              </a:rPr>
              <a:t>examination (dried flakes at the entrance to the external auditory canal in the dry form or maceration of the skin in the wet form), </a:t>
            </a:r>
            <a:endParaRPr lang="sr-Cyrl-RS" dirty="0">
              <a:latin typeface="Times New Roman" pitchFamily="18" charset="0"/>
              <a:cs typeface="Times New Roman" pitchFamily="18" charset="0"/>
            </a:endParaRPr>
          </a:p>
          <a:p>
            <a:pPr lvl="1"/>
            <a:r>
              <a:rPr lang="en-US" sz="2800" dirty="0" err="1" smtClean="0">
                <a:latin typeface="Times New Roman" pitchFamily="18" charset="0"/>
                <a:cs typeface="Times New Roman" pitchFamily="18" charset="0"/>
              </a:rPr>
              <a:t>otoscopy</a:t>
            </a:r>
            <a:r>
              <a:rPr lang="en-US" sz="2800" dirty="0" smtClean="0">
                <a:latin typeface="Times New Roman" pitchFamily="18" charset="0"/>
                <a:cs typeface="Times New Roman" pitchFamily="18" charset="0"/>
              </a:rPr>
              <a:t>:</a:t>
            </a:r>
            <a:r>
              <a:rPr lang="sr-Cyrl-R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the skin of the external auditory canal is extremely dry or moist, thick secretions may be present in </a:t>
            </a:r>
            <a:r>
              <a:rPr lang="en-US" sz="2800" dirty="0" err="1" smtClean="0">
                <a:latin typeface="Times New Roman" pitchFamily="18" charset="0"/>
                <a:cs typeface="Times New Roman" pitchFamily="18" charset="0"/>
              </a:rPr>
              <a:t>th</a:t>
            </a:r>
            <a:r>
              <a:rPr lang="en-US" sz="2800" dirty="0" smtClean="0">
                <a:latin typeface="Times New Roman" pitchFamily="18" charset="0"/>
                <a:cs typeface="Times New Roman" pitchFamily="18" charset="0"/>
              </a:rPr>
              <a:t> case of bacterial </a:t>
            </a:r>
            <a:r>
              <a:rPr lang="en-US" sz="2800" dirty="0" err="1" smtClean="0">
                <a:latin typeface="Times New Roman" pitchFamily="18" charset="0"/>
                <a:cs typeface="Times New Roman" pitchFamily="18" charset="0"/>
              </a:rPr>
              <a:t>superinfections</a:t>
            </a:r>
            <a:r>
              <a:rPr lang="en-US" sz="2800" dirty="0">
                <a:latin typeface="Times New Roman" pitchFamily="18" charset="0"/>
                <a:cs typeface="Times New Roman" pitchFamily="18" charset="0"/>
              </a:rPr>
              <a:t>.</a:t>
            </a:r>
          </a:p>
          <a:p>
            <a:r>
              <a:rPr lang="en-US" b="1" dirty="0" smtClean="0">
                <a:solidFill>
                  <a:srgbClr val="002060"/>
                </a:solidFill>
                <a:latin typeface="Times New Roman" pitchFamily="18" charset="0"/>
                <a:cs typeface="Times New Roman" pitchFamily="18" charset="0"/>
              </a:rPr>
              <a:t>Differential diagnosis</a:t>
            </a:r>
            <a:r>
              <a:rPr lang="en-US" dirty="0" smtClean="0">
                <a:latin typeface="Times New Roman" pitchFamily="18" charset="0"/>
                <a:cs typeface="Times New Roman" pitchFamily="18" charset="0"/>
              </a:rPr>
              <a:t>:</a:t>
            </a:r>
            <a:r>
              <a:rPr lang="sr-Cyrl-RS" dirty="0" smtClean="0">
                <a:latin typeface="Times New Roman" pitchFamily="18" charset="0"/>
                <a:cs typeface="Times New Roman" pitchFamily="18" charset="0"/>
              </a:rPr>
              <a:t> </a:t>
            </a:r>
            <a:r>
              <a:rPr lang="en-US" dirty="0">
                <a:latin typeface="Times New Roman" pitchFamily="18" charset="0"/>
                <a:cs typeface="Times New Roman" pitchFamily="18" charset="0"/>
              </a:rPr>
              <a:t>other forms of otitis </a:t>
            </a:r>
            <a:r>
              <a:rPr lang="en-US" dirty="0" err="1">
                <a:latin typeface="Times New Roman" pitchFamily="18" charset="0"/>
                <a:cs typeface="Times New Roman" pitchFamily="18" charset="0"/>
              </a:rPr>
              <a:t>externa</a:t>
            </a:r>
            <a:r>
              <a:rPr lang="en-US" dirty="0">
                <a:latin typeface="Times New Roman" pitchFamily="18" charset="0"/>
                <a:cs typeface="Times New Roman" pitchFamily="18" charset="0"/>
              </a:rPr>
              <a:t>, acute and chronic otitis</a:t>
            </a:r>
            <a:r>
              <a:rPr lang="sr-Cyrl-R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49688691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1038</TotalTime>
  <Words>4261</Words>
  <Application>Microsoft Office PowerPoint</Application>
  <PresentationFormat>Custom</PresentationFormat>
  <Paragraphs>334</Paragraphs>
  <Slides>106</Slides>
  <Notes>4</Notes>
  <HiddenSlides>0</HiddenSlides>
  <MMClips>0</MMClips>
  <ScaleCrop>false</ScaleCrop>
  <HeadingPairs>
    <vt:vector size="4" baseType="variant">
      <vt:variant>
        <vt:lpstr>Theme</vt:lpstr>
      </vt:variant>
      <vt:variant>
        <vt:i4>1</vt:i4>
      </vt:variant>
      <vt:variant>
        <vt:lpstr>Slide Titles</vt:lpstr>
      </vt:variant>
      <vt:variant>
        <vt:i4>106</vt:i4>
      </vt:variant>
    </vt:vector>
  </HeadingPairs>
  <TitlesOfParts>
    <vt:vector size="107" baseType="lpstr">
      <vt:lpstr>Office Theme</vt:lpstr>
      <vt:lpstr>1. Embryology of the ear 2. Basics of audiology 3. Congenital malformations of the ear 4. Inflammation of the external ear</vt:lpstr>
      <vt:lpstr>Development of the ear</vt:lpstr>
      <vt:lpstr>External ear</vt:lpstr>
      <vt:lpstr>PowerPoint Presentation</vt:lpstr>
      <vt:lpstr>Middle ear</vt:lpstr>
      <vt:lpstr>PowerPoint Presentation</vt:lpstr>
      <vt:lpstr>PowerPoint Presentation</vt:lpstr>
      <vt:lpstr>  Inner ear</vt:lpstr>
      <vt:lpstr>PowerPoint Presentation</vt:lpstr>
      <vt:lpstr>Basics of audiology</vt:lpstr>
      <vt:lpstr>Audiology</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Anatomy of the hearing system</vt:lpstr>
      <vt:lpstr>Hearing physiology</vt:lpstr>
      <vt:lpstr>Audiology</vt:lpstr>
      <vt:lpstr>Sound transmission routes</vt:lpstr>
      <vt:lpstr>Basics of the hearing physiology</vt:lpstr>
      <vt:lpstr>Basics of the hearing physiology</vt:lpstr>
      <vt:lpstr>Basics of the hearing physiology</vt:lpstr>
      <vt:lpstr>Basics of the hearing physiology</vt:lpstr>
      <vt:lpstr>Basics of the hearing physiology</vt:lpstr>
      <vt:lpstr>Basics of the hearing physiology</vt:lpstr>
      <vt:lpstr>Audiologic rehabilitation</vt:lpstr>
      <vt:lpstr>Audiologic rehabilitation</vt:lpstr>
      <vt:lpstr>Hearing can be improved: </vt:lpstr>
      <vt:lpstr>PowerPoint Presentation</vt:lpstr>
      <vt:lpstr>PowerPoint Presentation</vt:lpstr>
      <vt:lpstr>Congenital malformations of the ear</vt:lpstr>
      <vt:lpstr>Congenital malformations of the ear</vt:lpstr>
      <vt:lpstr>Congenital malformations of the external ear</vt:lpstr>
      <vt:lpstr>I - Malformations of position and shape</vt:lpstr>
      <vt:lpstr>PowerPoint Presentation</vt:lpstr>
      <vt:lpstr>PowerPoint Presentation</vt:lpstr>
      <vt:lpstr>PowerPoint Presentation</vt:lpstr>
      <vt:lpstr>PowerPoint Presentation</vt:lpstr>
      <vt:lpstr>PowerPoint Presentation</vt:lpstr>
      <vt:lpstr>II - Malformations of incomplete development or complete lack of ear structures</vt:lpstr>
      <vt:lpstr>PowerPoint Presentation</vt:lpstr>
      <vt:lpstr>PowerPoint Presentation</vt:lpstr>
      <vt:lpstr>PowerPoint Presentation</vt:lpstr>
      <vt:lpstr>PowerPoint Presentation</vt:lpstr>
      <vt:lpstr>Microtia and external ear canal atresion </vt:lpstr>
      <vt:lpstr>III - Abnormal development of overabundant formations</vt:lpstr>
      <vt:lpstr>PowerPoint Presentation</vt:lpstr>
      <vt:lpstr>Preauricular fistula</vt:lpstr>
      <vt:lpstr>PowerPoint Presentation</vt:lpstr>
      <vt:lpstr>Congenital malformations of the middle ear</vt:lpstr>
      <vt:lpstr>PowerPoint Presentation</vt:lpstr>
      <vt:lpstr>Symptoms</vt:lpstr>
      <vt:lpstr>PowerPoint Presentation</vt:lpstr>
      <vt:lpstr>PowerPoint Presentation</vt:lpstr>
      <vt:lpstr>PowerPoint Presentation</vt:lpstr>
      <vt:lpstr>Congenital malformations of the inner ear</vt:lpstr>
      <vt:lpstr>Inflammation of the auricle and external ear canal</vt:lpstr>
      <vt:lpstr>Inflammation of the auricle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Otitis externa (OE)</vt:lpstr>
      <vt:lpstr>Predisposing factors</vt:lpstr>
      <vt:lpstr>Diffuse OE</vt:lpstr>
      <vt:lpstr>PowerPoint Presentation</vt:lpstr>
      <vt:lpstr>PowerPoint Presentation</vt:lpstr>
      <vt:lpstr>Circumscribed OE (i.e. a furuncle)</vt:lpstr>
      <vt:lpstr>PowerPoint Presentation</vt:lpstr>
      <vt:lpstr>PowerPoint Presentation</vt:lpstr>
      <vt:lpstr>PowerPoint Presentation</vt:lpstr>
      <vt:lpstr>Mycotic OE (i.e. otomycosis)</vt:lpstr>
      <vt:lpstr>PowerPoint Presentation</vt:lpstr>
      <vt:lpstr>PowerPoint Presentation</vt:lpstr>
      <vt:lpstr>Bullous myringitis</vt:lpstr>
      <vt:lpstr>PowerPoint Presentation</vt:lpstr>
      <vt:lpstr>PowerPoint Presentation</vt:lpstr>
      <vt:lpstr>Eczematous OE</vt:lpstr>
      <vt:lpstr>PowerPoint Presentation</vt:lpstr>
      <vt:lpstr>PowerPoint Presentation</vt:lpstr>
      <vt:lpstr>PowerPoint Presentation</vt:lpstr>
      <vt:lpstr>Malignant OE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Ембриологија ува Конгениталне малформације ува Повреде спољашњег ува Повреде средњег ува Повреде унутрашњег ува Прелом темпоралне кости</dc:title>
  <dc:creator>Bjelic</dc:creator>
  <cp:lastModifiedBy>orl@ukck.rs</cp:lastModifiedBy>
  <cp:revision>94</cp:revision>
  <dcterms:created xsi:type="dcterms:W3CDTF">2021-01-17T21:26:00Z</dcterms:created>
  <dcterms:modified xsi:type="dcterms:W3CDTF">2025-02-12T17:38:15Z</dcterms:modified>
</cp:coreProperties>
</file>